
<file path=[Content_Types].xml><?xml version="1.0" encoding="utf-8"?>
<Types xmlns="http://schemas.openxmlformats.org/package/2006/content-types">
  <Default Extension="1" ContentType="image/pn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1"/>
  </p:notesMasterIdLst>
  <p:sldIdLst>
    <p:sldId id="1692" r:id="rId2"/>
    <p:sldId id="1851" r:id="rId3"/>
    <p:sldId id="1853" r:id="rId4"/>
    <p:sldId id="1852" r:id="rId5"/>
    <p:sldId id="1846" r:id="rId6"/>
    <p:sldId id="1845" r:id="rId7"/>
    <p:sldId id="1844" r:id="rId8"/>
    <p:sldId id="1847" r:id="rId9"/>
    <p:sldId id="1849" r:id="rId10"/>
    <p:sldId id="1848" r:id="rId11"/>
    <p:sldId id="1850" r:id="rId12"/>
    <p:sldId id="1697" r:id="rId13"/>
    <p:sldId id="1700" r:id="rId14"/>
    <p:sldId id="1699" r:id="rId15"/>
    <p:sldId id="1836" r:id="rId16"/>
    <p:sldId id="256" r:id="rId17"/>
    <p:sldId id="1703" r:id="rId18"/>
    <p:sldId id="1702" r:id="rId19"/>
    <p:sldId id="1701" r:id="rId20"/>
    <p:sldId id="1837" r:id="rId21"/>
    <p:sldId id="1797" r:id="rId22"/>
    <p:sldId id="1815" r:id="rId23"/>
    <p:sldId id="1796" r:id="rId24"/>
    <p:sldId id="1835" r:id="rId25"/>
    <p:sldId id="1809" r:id="rId26"/>
    <p:sldId id="1807" r:id="rId27"/>
    <p:sldId id="1838" r:id="rId28"/>
    <p:sldId id="1821" r:id="rId29"/>
    <p:sldId id="1817" r:id="rId30"/>
    <p:sldId id="1839" r:id="rId31"/>
    <p:sldId id="1823" r:id="rId32"/>
    <p:sldId id="1818" r:id="rId33"/>
    <p:sldId id="1819" r:id="rId34"/>
    <p:sldId id="1840" r:id="rId35"/>
    <p:sldId id="1824" r:id="rId36"/>
    <p:sldId id="1820" r:id="rId37"/>
    <p:sldId id="1841" r:id="rId38"/>
    <p:sldId id="1842" r:id="rId39"/>
    <p:sldId id="1822" r:id="rId40"/>
    <p:sldId id="1826" r:id="rId41"/>
    <p:sldId id="1825" r:id="rId42"/>
    <p:sldId id="1843" r:id="rId43"/>
    <p:sldId id="1828" r:id="rId44"/>
    <p:sldId id="1834" r:id="rId45"/>
    <p:sldId id="1813" r:id="rId46"/>
    <p:sldId id="1831" r:id="rId47"/>
    <p:sldId id="1830" r:id="rId48"/>
    <p:sldId id="274" r:id="rId49"/>
    <p:sldId id="275" r:id="rId5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BF2"/>
    <a:srgbClr val="4A808F"/>
    <a:srgbClr val="5FAFBD"/>
    <a:srgbClr val="FAE9E9"/>
    <a:srgbClr val="FDF7D0"/>
    <a:srgbClr val="F9E9E8"/>
    <a:srgbClr val="FFC080"/>
    <a:srgbClr val="FFC042"/>
    <a:srgbClr val="FFC064"/>
    <a:srgbClr val="B4E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1"/>
    <p:restoredTop sz="94829"/>
  </p:normalViewPr>
  <p:slideViewPr>
    <p:cSldViewPr snapToGrid="0">
      <p:cViewPr>
        <p:scale>
          <a:sx n="143" d="100"/>
          <a:sy n="143" d="100"/>
        </p:scale>
        <p:origin x="434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22:00:0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5386 4582 24575,'24'2'0,"8"-2"0,5 1 0,-6-1 0,3 0 0,2 0-820,3-1 1,3 0 0,1-1 0,2-1 163,-5 2 1,0 0-1,1 0 1,1-2 0,0 2 108,-3-1 1,2-1 0,-1 1 0,2 0 0,-1-1 0,2 0-1,0 1 1,2-2 0,1 1 0,-2-2 0,2 1 0,0 2 367,-6-2 1,1 2 0,0 0 0,0 1 0,0-2 0,0 1 0,0 0 178,2-2 0,1 2 0,-2-2 0,2 1 0,-1-1 0,0 2 0,0-1-290,-1 0 0,-2 2 0,0-2 1,1 1-1,0 0 0,0 0 0,2 0 290,0 1 0,0-1 0,2 0 0,-1 0 0,2 1 0,0-1 0,-2 0 0,-1 1 0,-2 0 0,7-1 0,-1 1 0,-3-1 0,0 1 0,0 0 0,3 0 0,-2 0 0,2-1 0,0 1 0,0 0 0,-1 0 0,-3 1 0,-4-1 276,2 1 0,-4 0 0,-1 0 0,-5 0-276,17 0 0,-8 0 643,1 0 1,-27 0 0,-12 0 0</inkml:trace>
  <inkml:trace contextRef="#ctx0" brushRef="#br0" timeOffset="1167">11562 4577 24575,'35'0'0,"0"0"0,1 0 0,3-1 0,5-3 0,1 1 0,1-1-656,-2 3 1,-1-1-1,3 1 1,2-2 0,3 1 245,-9 0 0,4-1 1,2 0-1,0-1 1,1-1-1,-2 2 0,0 1 1,-3-2-138,0 1 1,-2 0 0,-2 1 0,1 0 0,0-2 0,4 2 256,-5 0 0,2 0 0,0 1 0,3 0 0,0 0 0,-1-2 0,0 2 0,-2 0 0,-2-1 127,7-1 0,-3 1 0,0 0 0,-2-1 1,0 2-1,2-1 163,-1 2 0,1-2 0,-1 2 0,2 0 0,-2 0 0,0 0 0,1-1 0,-1 0 0,1 0 0,-1 0 0,1 0 0,-2 1 0,-2-2 0,-2 2 0,1 0 0,0 0 0,0 2 0,-1-2 0,8 0 0,-1 0 0,0 0 0,0 0 0,1 0 0,-4 0 0,0 0 0,2 0 0,-1 0 0,-2 0 0,-2 0 0,2 0 0,-2 0 0,0 0 0,-1 0 0,3 0 0,3 0 0,-2 0 0,-3 0 0,2 0 0,-4 0 0,-4 0 0,-2 0 0,-4 0 0,16 0 0,-39 0 0</inkml:trace>
  <inkml:trace contextRef="#ctx0" brushRef="#br0" timeOffset="2052">19540 4473 24575,'27'2'0,"1"-2"0,4 1-1639,11-1 1,6 0 608,-11-2 1,3-1 0,2 2 403,-5 0 1,2 2-1,1-1 1,-1-1 625,0-1 0,-1-2 0,1 1 0,0 0-533,-4 0 0,0 0 1,2 1-1,0 0 0,0-2 533,8 1 0,1-2 0,0 0 0,0 1 0,-3-1 0,0 0 0,-3-1 0,0 0 0,2 2-357,-3-1 0,1 0 0,2 1 0,0-1 0,-2 0 0,-1 2 357,4-2 0,-3 2 0,0-1 0,2 1 0,-3-2 0,1 1 0,1 0 0,2-1 0,-3 0 0,-2 2 0,5-2 0,-2 2 0,-1-1 0,-1 0 0,0 1 0,0 1 0,-2-2 0,-7 1 696,3-2 0,-7 3-696,-10 0 0,-10 0 0,-6 2 0</inkml:trace>
  <inkml:trace contextRef="#ctx0" brushRef="#br0" timeOffset="3434">25042 4516 24575,'36'5'0,"1"-1"0,7 1 0,5-3 0,-11-2 0,3-2 0,2-1-820,-6 1 1,1 0 0,0 1 0,2-1 163,-3-1 1,-1 0-1,2 0 1,-1 1 0,2-2-1,3 2 1,0-1-1,2 0 1,-1 1 0,0-2 303,-5 2 0,1 0 0,-1-2 0,0 2 0,2-2 91,1 2 0,3-2 0,0 1 0,1-2 1,-3 2-1,-2 0 261,6-1 0,-4 0 0,1 1 0,3-2-319,-8 3 1,2-2-1,2 0 1,0 2-1,0-1 1,-2 0-1,-2 1 319,10-2 0,-5 3 0,1-1 0,6 1 0,-10 0 0,5-2 0,3 2 0,1-1 0,-1 0 0,-1 0 0,-3 1 0,-7 0 0,13 1 0,-7-1 0,3 1 0,-2-2 0,7 1 0,-1-1 0,-6 1 0,-17 1 0,-12 0 0,-13 0 0</inkml:trace>
  <inkml:trace contextRef="#ctx0" brushRef="#br0" timeOffset="4650">30300 4571 24575,'37'0'0,"-10"0"0,5 0 0,2 0 0,8 0 0,5 0 0,1 0 0,2 0-469,-10 1 1,0-1 0,1 0 0,1 0 0,1 0 0,3 0 0,0-1 140,-4 1 0,3-1 0,0-1 1,2 0-1,1 0 0,1 1 1,-1-1-1,0 0 0,-1 0 1,0 1-1,-4 0 0,1 0 0,-2-1 1,1 2-1,1-1 0,-2 0 1,0 0-1,0 0 0,1 0 1,-1-1-38,4 0 1,-2 0 0,1-1 0,-1 0 0,0 0 0,1 1 0,-1-1 0,1 0 0,0 0 239,-1 0 0,-1 1 1,2 0-1,-2-1 0,2 1 1,0 0-1,-1-1 0,1 0 1,-1 0-1,0 1 125,0 0 0,0-1 0,0 0 0,0 0 0,-1 1 0,2-1 0,-2 0 0,2 0 0,-1 0 0,2 1-185,-1 0 1,1-2-1,-1 2 1,2-1 0,0 1-1,0 0 1,-1-1-1,1 1 1,0 0 0,-1-2-1,-2 2 185,3-2 0,0 2 0,0-2 0,-1 1 0,0-1 0,-1 1 0,1-1 0,-1 2 0,0-1 0,-1 0 0,2 1 0,-2-1 0,1 2 0,-1-1 0,0 1 0,-1-2 0,1 2 0,-1-1 0,-1 0 0,4-1 0,-1 1 0,-1-2 0,0 2 0,-1-1 0,2 0 0,-2 1 0,1-1 0,-2 2 0,1-1 0,0 1 0,-1 1 0,0-1 0,0-1 0,-1 2 0,-1-1 0,3 0 0,-2 0 0,0 0 0,-1 0 0,0-1 0,-2 2 0,1-1 17,2 1 1,-1 0 0,0 0 0,-1 0 0,-2 0 0,1 0-18,6 0 0,0 0 0,-2 0 0,-3 0 562,3 0 1,-3 0 0,-4 0-563,1 0 0,-5 0 2917,0 0-2917,-29 0 3276,-1 1-3005,-5 2 1,4-1 0,-1-1 0</inkml:trace>
  <inkml:trace contextRef="#ctx0" brushRef="#br0" timeOffset="21685">2950 5940 24575,'16'7'0,"10"-3"0,11-1 0,-2-1 0,-2 2 0,0-1 0,4 1-656,-2-2 1,4 1-1,1 0 1,2-1 0,-2 0-1,-1 1 1,0-2-1,-1 0 1,1 0 0,2 1 108,-1 0 1,1 0 0,3 1 0,-2-1 0,1 0 0,-1-1-1,-2 1 1,-1-2 0,1 0 0,0 0 0,1 0 0,4 1 509,-7-1 0,3 1 0,2-1 1,1 1-1,1 0 0,1-1 0,-1 1 1,-1 1-1,-1-2 0,-2 0-73,3 1 0,-3-1 0,-1 0 0,-2 0 1,2 0-1,0-1 0,2 1 0,2 0 110,-4 0 0,2 0 0,1 0 0,1 0 0,2 0 0,-2 0 0,1 0 0,-1 0 0,0 0 0,-2 0 0,-2 0-254,5 0 0,-4 0 1,0 0-1,-1 0 1,0 0-1,-1 0 1,4 0-1,0 0 254,-3 0 0,1 0 0,0 0 0,1 0 0,2 0 0,-1 0 0,1 0 0,-1 0 0,1 0 0,-1 0 0,-1 0 0,5 0 0,-1 0 0,0 0 0,1 0 0,-2 0 0,1 0 0,1 0 0,-1 0 0,2 0 0,-1 0 0,-4 0 0,1 0 0,0 0 0,1 1 0,1-1 0,-2 0 0,1 0 0,0 0 0,-1 0 0,1 0 0,-3 0 0,0-1 0,3 1 0,-2 0 0,1-2 0,-1 2 0,-1-1 0,-1 1 0,2-1 0,-2 0 0,1 1 0,-1-1 0,4 0 0,1-1 0,0 1 0,0-1 0,-1 1 0,-1 0 0,-3-2 0,-1 2 0,-3-1 292,10 1 1,-5-2 0,-1 1 0,0-1-293,7 0 0,2-2 0,-5 2 0,-13 0 2609,-12 3-2609,-24-1 0,-27 1 0,-6 1 0,-10 2 0,2-2 596,5 0 1,1-1 0,-4 0-597,5 1 0,-4 0 0,-2-1 0,-1 2 0,0-1 0,3 0 0,-2 0 0,3 0 0,0 0 0,-1 2 0,-3-3 0,2 1 0,-2-1 0,-2 0 0,0 0 0,0 0 0,1 1-307,4-1 0,1 1 0,0 1 0,-1-1 0,0 0 1,0 0-1,-1-1 307,-1 1 0,-1 0 0,-1 1 0,1-1 0,-1 0 0,-1-1 0,0 1-312,3-1 1,-1 0 0,-1 0 0,0 0-1,-1 0 1,1 0 0,2 1 0,-1-1 311,-1 3 0,2-2 0,0 1 0,0 0 0,0 0 0,-1 0 0,-1 0-104,5 0 1,-1-1-1,-1-1 1,0 1-1,-1 0 1,1 0-1,0-1 1,0 1-1,2 1 104,-6-1 0,3 0 0,-1-1 0,2 1 0,-3 0 0,0 0 0,-3 2 0,9-2 0,-2 0 0,-2 1 0,0 1 0,-2-2 0,0 1 0,2 1 0,-2-2 0,1 1 0,3-1 0,0 2 0,-8-2 0,3 0 0,-1 0 0,3-1 0,-1 1 0,0 1 0,1-1 0,2 0 289,-3 1 1,-1-1 0,2 2 0,0-1 0,2 1 0,3-1 0,3-1-290,-21 1 0,5 1 0,29-2 0,48-1 0,-3 0 0,5 0 278,3 1 1,3 1 0,2 1-279,8-2 0,1-1 0,2 0 0,-4 2 0,1 1 0,3-2 0,-10-1 0,3 1 0,0-2 0,2 1 0,3 0 0,-5 0 0,1 0 0,2 0 0,1 0 0,2 0 0,0 0 0,1 0 0,-3 0 0,3-1 0,1 1 0,-1-2 0,2 1 0,0 0 0,-1 1 0,1-1 0,-1 1 0,-3-1 0,1 1 0,-1 0 0,0 0 0,1 0 0,-1 0 0,0 0 0,0 0 0,0-1 0,1 1 0,-1-2 0,2 2 0,-1-1 0,0 0 0,-1 0 0,-2 1 0,0-1 0,-3 1 62,12 0 0,-4 0 0,-1 0 0,-2 0 0,2 0-62,-3 0 0,0 0 0,-1 0 0,2 0 0,1 0-402,-1 0 1,0 0 0,3 0-1,-2 0 1,0 0 0,-3 0 401,6 0 0,-3 0 0,0 0 0,2 0 0,-7 0 0,5 0 0,-2 0 0,-3 0 0,-6 0 767,4-1 1,-6 1-768,5-2 3169,-39 2-3169,-1 2 3276,-1-1-3063,2-1 0,2 0 0,-2 0 1</inkml:trace>
  <inkml:trace contextRef="#ctx0" brushRef="#br0" timeOffset="24150">10656 6144 24575,'42'0'0,"0"0"0,2 0 0,-2 0 0,0 0 0,1 0 0,0 0 0,2-1 0,-1 1 0,0-2 0,-1 1 0,2 0 0,0 0-469,-1 0 1,0 0 0,1-1 0,0 1 0,0 0 0,0 0 0,0 0-1,-3-2 1,-1 1 0,0 1 0,0-2 0,1 1 0,1 0 0,-1-1 58,-1 2 0,0-1 1,0 1-1,1-2 1,1 2-1,0-1 0,0 1 1,0-3 44,-1 2 1,0-2 0,0 1 0,1-1 0,-1 1 0,1-1 0,1 1 0,-1-1 0,2 2 239,-3 0 0,0-1 1,-1 2-1,2-1 0,0 0 1,0 1-1,1-1 0,2 1 1,1-3-1,2 2 125,-9 0 0,3-2 0,1 1 0,1-1 0,1-1 0,1 2 0,1-2 0,-1 0 0,1 2 0,0-2 0,1 0 0,-1 1 0,-1-1 0,-2 2 0,1-2 0,-2 1-157,3 1 1,-2-2 0,0 2 0,-1-1 0,1 1 0,-1-2 0,-1 1 0,0 1 0,1-1 0,0 1 0,1-2 0,1 2 0,1-2 156,-5 1 0,3 1 0,0-2 0,1 2 0,1-2 0,0 1 0,1 0 0,-1-1 0,0 2 0,-1-2 0,0 0 0,-2 2 0,0-2 0,-2 0 0,-2 1 0,-2 0 0,14-3 0,-1 0 0,-2 0 0,-2 0 0,-3 0 0,-1 0 0,-1 1 0,-2 0 0,4 1 0,0 1 0,-4-1 0,-3 1 0,-3 0 853,18-6 0,-15 4-853,-20 6 2874,-11 0-2874,-9 0 0,-27 6 0,-14 4 0,17-6 0,-2 1 568,-6 1 1,-6 2-1,1-1-568,4-2 0,-1-2 0,0 2 0,-4 1 0,-2 0 0,-5 1 0,8-2 0,-4-1 0,-4 1 0,-1 0 0,1-1 0,4 1 0,1 0 0,4-1 0,-1 1 0,-1 0 0,-3-2-436,4 1 0,-2-1 0,-1 1 0,-2-2 0,0 2 0,1-2 0,0 0 436,4 1 0,-1-1 0,2 1 0,-3-2 0,3 1 0,0-1 0,-1 0-405,-2 1 0,-1-2 1,1 0-1,1 0 1,-2 0-1,-1 0 405,0 1 0,-2 0 0,-2 0 0,1-1 0,0 1 0,1 0 0,1 1-135,1-1 1,2 0 0,-1 0 0,1 0 0,1 0 0,-1 1 134,0-1 0,0 0 0,0 0 0,0 0 0,0 1 0,-1 0 88,1-1 0,-1 1 1,1 1-1,-2-1 0,3 0 1,1 2-89,-8 1 0,2-1 0,2 1 0,1 0 763,-6-2 1,3 0 0,8 2-764,-3 10 3276,63-4-3201,-1-5 0,4-1-75,5 0 0,4-2 0,-3 1 0,-5-2 0,-2 0 0,4-2 0,2 0 0</inkml:trace>
  <inkml:trace contextRef="#ctx0" brushRef="#br0" timeOffset="26000">14421 13109 24575,'41'3'0,"-1"-3"0,4 0 0,-11 1 0,3 0 0,-1-1-1093,2 0 1,1 0 0,-1 0-1,0 0 1,-2 0 0,1 0 409,0 0 1,-1 0 0,0 0 682,4 0 0,1 0 0,-2 0 0,-2 0 0,-1 0 0,0 0 0,1 0 0,0 0 0,0 0 698,-1 0 0,2 0 1,-3 0-699,8 0 0,-3 0 700,-2 0 1,-8 0-701,-19 0 0,-34 0 0,2 0 0,-3 0 0,-5 0 0,-5 0-954,1 0 0,-4 0 1,1 0 953,3 0 0,1 0 0,-3 0 0,1-1 0,0 0 0,-3-1 0,3 0 0,-8 0 0,-1-1 0,0 1 0,-1 0 0,-2 0 0,0 0 0,3 0 0,6 1 0,2-1 0,-1 0 0,0 1 0,-7 1 0,0 0 0,0 0 0,2 0 0,-6 0 0,2 0 0,3 0 1638,-3 0 0,3 0-1318,2 0 1,17 0-84,38 5-237,32 2 0,-18-3 0,3 2-1265,10-2 1,1-2 1264,3 0 0,0 0 0,-9-1 0,0-1 0,0-1 0,2 1 0,-1 0 0,1 0 0,0 0 0,-1 0 0,-1 0 0,1 0 0,-2 0 0,0 0 0,8 0 0,-2 0 0,3 0 0,-4 0 0,-5 0 808,-2 0 0,-26 0 1,-3 0-1</inkml:trace>
  <inkml:trace contextRef="#ctx0" brushRef="#br0" timeOffset="29916">14453 13150 24575,'24'0'0,"4"0"0,6 0 0,-1 0-1522,4 0 0,5 0 1522,-6-1 0,8 0 0,3 0 0,0 0 0,-4-1-820,2 2 1,-2 0 0,0-1 0,1 1 781,-7-1 0,3 0 1,-1 0-1,0 0 1,-2-1-456,6 4 1,-2-1 0,-3 1 0,-5-1 492,-1-1 0,-5 1 0,7 4 0,-38-5 0,-15 0 0,-16-5 0,10 5 0,-5-1-375,-1-2 0,-3-3 375,3 6 0,-1 0 0,0-1 0,-14-2 0,0 1 0,12 2 0,0 0 0,-2 0 0,-8 0 0,-2 0 0,3 0 0,4 0 0,3 0 0,-3 0 0,4 0 0,-1 0 0,-1 0 0,2 0 0,1 0 0,1 0 0,1 0 0,-9 0 0,3 0 1289,8 0 1,4 0-1290,-1 0 3276,19 0-2668,45 5-608,-14-2 0,4 1-352,11-1 0,5 0 352,-3-1 0,4 0 0,2-1-301,-11-1 1,-1 0 0,3 0 0,0 0 300,6 0 0,2 0 0,2 0 0,-1 0 0,-4 0 0,-4 0 0,-3 0 0,0 0 0,2 0 0,6 0 0,4 0 0,-2 0 0,-8 0 0,-7 0 0,-5 0-294,11 0 0,-5 0 294,-12 0 0,-6 0 0,-13 0 630,-22 0-630,-6 0 0,-4 0 0,-6 0 0,-4 0 0,-5 0-667,6 0 1,-6 0 0,0 0-1,1 0 667,10 0 0,1 0 0,-2 0 0,0 0 0,-7 0 0,-1 0 0,-3 0 0,2 0 0,5 0-741,-5 0 1,4 0 0,-1 0 740,8 0 0,-1 0 0,-1 0 0,3 0 0,-5-2 0,1 0 0,3 1 0,0-1 0,1 2 0,3-3 0,6 1 0,12 2 0,26 0 0,-4 0 3276,26 0-1120,-13 0-2156,3 0 0,3 0 1638,-5 0 0,3 0-1235,12 0 1,2 0-404,0 0 0,1 0-1639,0 0 1,0 0-1,2 0 1,-1 0 1523,-15 0 0,-3 0 115,18 0 0,-25 0 0,-14 0 0,-2 0 0</inkml:trace>
  <inkml:trace contextRef="#ctx0" brushRef="#br0" timeOffset="31569">14329 14434 24575,'26'0'0,"0"0"0,0 0 0,2 0-1639,4 3 1,2-1-1,9-1 1,3-1 1619,-7 2 0,1 1 0,-1-2 19,0-1 0,0 0 0,1 0 0,-5 0 0,1 0 0,1 0 0,-1 0 0,1 0 0,-1 0 0,0 0 0,2 0-820,2 0 1,0 0 0,1 0 0,0 0 674,-5 1 1,2 0 0,-1 0 0,1 2 0,-1-3 144,2 1 0,-1-1 0,0 0 0,0 0 0,0 1-488,7 1 1,0 2 0,-1 0 0,2-2 487,-4 0 0,2-1 0,-1 1 0,0 0 0,-2-1 0,1 0 0,-2 2 0,0-2 0,2 1-438,-2 0 1,1 1 0,2-1 0,1 1-1,-2-1 1,-1-1 437,-1 1 0,-1 0 0,-1-1 0,1 0 0,2 1-166,0 1 1,2-2-1,0 1 1,0 0 0,1 2-1,-2-2 166,4 2 0,-1 1 0,-2-1 0,2 0 0,-1 0-35,-5-1 0,1-1 0,-2 2 1,2-2-1,-1 0 0,1 1 35,6 1 0,0 0 0,-1 1 0,1-1 0,-1 0 0,0-2 0,1-1 0,-1 1 0,1-1 0,1 1 0,-5-1 0,2 0 0,0 1 0,-1-1 0,1-1 0,-3 1 0,-1-1 0,-2 0 0,0 0 0,0 0 0,-1 0 0,3 0 0,0 0 0,0 0 0,-2 0 0,0 0 430,9 0 1,-1 0 0,-4 0-431,-7 0 0,-1 0 0,-1 0 0,2-1 0,1-2 0,-4 2 0,5 0 0,-3 1 0,2-2 0,-1-1 0,-5 3 0,-1 0 1334,5-2 0,1 0-1334,2 0 0,-3 2 0,12-4 0,-8 3 0,3 2 0,-4-1 0,-1 0 1638,-4 0 0,-1 0-1281,7 0 1,-6 0 2918,-17-3-585,-10 5-2075,-19-1 1,8 1-1,-7 0 1</inkml:trace>
  <inkml:trace contextRef="#ctx0" brushRef="#br0" timeOffset="34751">20332 5983 24575,'39'0'0,"0"0"0,7 0 0,-11 0 0,1 0 0,3 0-820,-3 0 1,2 0 0,1 0 0,-1 0-1,6-1 1,-1 0 0,2-2 0,-1 1-1,-1 1 1,-2-2 0,1 2 0,3-1 696,-2 0 1,2-2 0,1 1-1,1 0 1,2 1 122,-7-1 0,1 2 0,2 0 0,-2 0 0,1 0 0,-2 0-519,4-2 1,-3 1 0,2-2-1,-1 2 1,4 1 518,-9 0 0,2 0 0,1 1 0,1 0 0,0 0 0,1 1 0,-3-1 0,-1-1-173,5 1 1,0-2 0,-3 1 0,2 0 0,-1 0 0,3 0 172,-5 1 0,1 0 0,0 0 0,2 0 0,-1 0 0,1 0 0,-1 0 0,-1 0-266,1 0 1,-2 0-1,-1 0 1,1 0-1,0 0 1,-1 0-1,1 0 1,0 0 265,1 0 0,0-2 0,0 1 0,0 0 0,0 0 0,0 1 0,-1-1 0,0 0-28,4 1 1,-3 0 0,1 0-1,1 0 1,-2 0 0,0 0-1,1-2 28,4 1 0,1-1 0,-1 0 0,0-1 0,-3 1 0,-2 0 354,5-1 1,-1 2-1,-4 0 1,-2-1-355,1-1 0,-3 1 0,-6-1 0,8-4 0,-33 9 0,-4-4 0,-3 5 0</inkml:trace>
  <inkml:trace contextRef="#ctx0" brushRef="#br0" timeOffset="36033">26311 12516 24575,'46'0'0,"-17"-1"0,6 0 0,3-1 0,-1 1-820,3 1 1,1 0 0,1 0 0,3-2 272,-4 0 1,2 0 0,3-2 0,0 1 0,-1-1 0,-2 1-110,3 0 1,0 0-1,-3 0 1,2 0 0,0-1 175,-4 0 0,1-1 0,0 0 0,0 1 0,-1-2 0,0 1 250,3-1 0,-1 2 0,-1-2 1,2 0-1,-2 0 230,4-1 0,0 0 0,-1 0 0,0 0 0,-1 0-304,-1 1 0,-1 0 1,-1 0-1,-1 0 0,0 0 304,4-2 0,0 0 0,-1-1 0,0 0 0,-2 2 0,0 0 0,-1 0 0,-4 1 0,0 2 0,-3-1 0,-1 0 0,10-3 0,-5 1 489,-3 7 0,-20-4 1,-13 4-1</inkml:trace>
  <inkml:trace contextRef="#ctx0" brushRef="#br0" timeOffset="36752">27382 16469 24575,'41'-3'0,"0"-2"0,0 1 0,1 0 0,-1 0 0,0 0 0,1-1 0,-3 0 0,1-1 0,-1 2 0,5-1-469,-7 1 1,5 1 0,-1 1 0,1-2 0,-1 2 0,1-2 0,-2 1-79,5-1 1,-3-1 0,1 1 0,0-1 0,1 0 0,1 1 136,-4-1 0,0 1 1,2 0-1,0-1 1,0 0-1,0 2 0,1-2 1,-3 0-60,2 1 1,1-1 0,-2 0 0,0 2 0,2-2 0,-2 0 0,3 0 422,-3 0 0,2 0 0,1-1 0,0 0 0,-1 2 0,0-2 0,-2 1 0,-2 0 152,8 1 1,-2-1 0,-3 0 0,-1 2-1,1-2-106,-1 0 0,0 0 0,-2 0 0,1 0 0,4 2 0,0 0 0,-2 1 0,-7 0 0,-3-2 0,-3 2 0,13-1 0,-13 2 0,-27 1 0,-2 0 0</inkml:trace>
  <inkml:trace contextRef="#ctx0" brushRef="#br0" timeOffset="66833">27121 5888 24575,'41'0'0,"0"0"0,0 0 0,3-2 0,1 0 0,2 0-820,-11 0 1,3 1 0,0-2 0,-1 1 632,-1-2 1,-2 1 0,1-2-1,3 0 1,3 2-179,-5-1 1,2 1 0,3 1 0,1-2 0,1 0 0,0 1 0,0 1 0,-3-2 0,-1 2-90,5-2 1,-2 2 0,-1-2-1,0 2 1,0 0 0,4-2 453,-1 2 0,1-1 0,2 0 0,1 1 0,0-2 0,-2 3 0,-1-1 0,-5 0-422,8 4 0,-3-1 0,-2 0 0,-3 0 0,-4 0 422,4 0 0,-3-1 0,-2 2 0,5 0 0,0 0 0,-23 1 0,-32-3 0,-7 2 0,-6 0 0,-4 2 0,-2-1-442,-5-1 1,-3 1 441,8-1 0,-1 3 0,1-1 0,-6-1 0,-1 1 228,-6-1 0,-4 2 1,6 0-1,16-2 1,2-1-1,-9 2 0,-1-1 1</inkml:trace>
  <inkml:trace contextRef="#ctx0" brushRef="#br0" timeOffset="77816">27133 5835 24575,'20'2'0,"10"4"0,4-4 0,8-2-820,-6 0 1,4 1 0,3 0 0,-4 0-274,5 0 1,-2-1 0,4-1 436,-6 1 1,3-1-1,2 0 1,-1-2 0,-3 2 73,-4 0 0,-2-1 0,-1 0 0,2-1 582,3 1 0,1-3 0,1 1 0,0 0 0,-1 0 0,5 2 0,-1-1 0,1 2 0,-2-1 0,-4-2 0,0 2 0,0-1 0,-2 0 0,2 3 0,0 0 0,-3 0 0,-4 0 0,-2 0 0,-2 0 1050,12 0 1,-15 0-1051,-33 4 0,-26-1 0,-16 0 0,16 0 0,-2 1 0,-2 0 0,-3 0-547,5-1 1,-3 0 0,-2-1 0,0-1 0,0 2 0,1-1 511,-5 0 0,2 2 0,0-2 0,-1 1 0,0-1 35,3-1 0,1 0 0,-1 0 0,-1 1 0,1-1 0,3-1 84,-2 1 1,1-1 0,0 0 0,1-1 0,-4 1-85,4 0 0,-3 0 0,0 0 0,-2 0 0,1 0 0,0 0 0,3 0 79,-8 0 0,4 0 0,-1 0 0,0 0 0,-1 0-79,3 0 0,-3 0 0,1 0 0,0 0 0,4 0 0,4 0 0,-7 0 0,5 0 0,2 0 0,-1 1 0,3 1 0,6-1 0,-2 1 0,5 2 0,53-3 0,17-2 0,-15 1 0,5 0 0,1 0 0,6 0 0,1 0 0,-2 0 0,3 0 0,-3 0 0,2 0 0,-2 0 0,2 0 0,0 0 0,-1 0-137,-3 1 1,0-1 0,-2 0 0,3-1 136,4 1 0,0-2 0,1 1 0,-1-2 0,0 2 0,-2-1 0,1 1 0,2-2 0,-1 1 0,0-1 0,2-1 0,0 2 0,-4-1 0,4 1 0,-3 1 0,-1-2 0,1 1 0,-1 0 0,-1-2 0,-1 2 0,-3 0 0,-4 2 0,-1 0 0,-4-2 0,5 0 0,-4 0 2958,7-1-2958,-15 3 0,-40-3 0,-15-2 0,-4 4 0,-4 1-671,0-2 1,-5-1 0,-1 2 670,7 1 0,-2 0 0,1 0 0,0 0 177,1 0 1,2 0 0,-1 0-1,-2 0-177,6 1 0,-3 0 0,0 1 0,-1-1 0,3 0 0,-9 1 0,1-1 0,1 2 0,-1-1 0,-1 0 0,1 2 0,-1 1 0,2-2 0,6 0 0,0 0 0,0 1 0,2-1 0,-9 3 0,2 0 0,6 0 1000,0-3 1,7 2-1001,-10 7 0,27-12 0,13 1-406,30-1 406,-3 1 0,5-2 0,0 0 0,3-2 0,5 1-35,-4 1 1,5 0 0,2-1-1,-1 1 1,-1-1 34,5-2 0,-2 1 0,0-1 0,1 1 106,-4 1 0,2-1 1,-1 1-1,0-1 1,-2 0-107,0-1 0,-2-1 0,-2 0 0,-1 0 0,4 0 0,-2 1 0,3-1 0,-1-1 0,3-1 0,1 1 0,-4 2 0,6 0 0,0 2 0,-4-1 0,-3-1 0,0 0 0,-5 1 521,3 3 1,-16 0-522,-33 0 0,-8 2 0,-6 2 0,-8-1 0,-5 1-466,5-1 1,-4 1 0,0 1 465,-3 1 0,0 0 0,-4 1 0,11-3 0,-4-1 0,-1 1 0,-1-1 0,1 1 0,2-1-322,-1 1 0,0 1 1,2-1-1,-1 1 0,-1-1 322,-6-1 0,-2-1 0,0 1 0,0-1 0,1 2 0,7-2 0,0 0 0,2 2 0,1-2 0,2-1-236,-9 1 0,3-2 0,-1 1 236,1 1 0,-3 2 0,1-1 0,3-1-162,5 0 1,3-2 0,1 0 161,-24 3 0,21-1 0,65-2 0,-3 0 0,10 0-274,-4 0 1,10-1-1,4 0 1,3 0-1,-2 0 1,-7 0 273,2-1 0,-4 2 0,0 0 0,5-1 0,-5 0 0,5 0 0,3-1 0,0 0 0,0 0 0,-5 0 0,-3 1 239,-1-2 1,-4 2 0,0-1 0,1-1-240,7 1 0,3 0 0,0-2 0,0 1 0,-5 0 0,-5 1 0,-1 1 0,-4-2 0,4 2 0,5-1 0,2 1 0,-1-2 0,-4 2 629,-3 1 0,-3 0 1,1 0-630,-2 0 0,2 0 0,-2 0 0,-1 0 0,-3 0 559,10 0-559,-81 6 0,9-2 0,-5-1 355,7-1 0,-2 2 1,-3-1-1,1 1-355,-3-2 0,0 2 0,-1-1 0,-1 1-75,4-1 1,-2 0 0,2 0-1,-2 0 1,0-1 74,0 0 0,1-1 0,-1 1 0,0-1 0,-1 1 0,0 1 0,-1-1 0,0 1 0,-1 0 0,1-2 0,3 0 0,1-1 0,-1 0 0,0 0 0,-2 1 0,2 0 0,-2 2 0,0-1 0,0 0 0,1 0 0,4 0 0,-2-1 0,3 1 0,1 0 0,0-1 0,-18 1 0,2-1 0,14 3 1268,20 1-1268,43-5 0,9-3 0,9 1 0,2 1-180,-3 0 1,-1 1 0,-1 0 0,5-3 0,-1 1-1,-5 1 1,-4 1 0,-1 0 0</inkml:trace>
  <inkml:trace contextRef="#ctx0" brushRef="#br0" timeOffset="94668">11705 4618 24575,'31'2'0,"0"2"0,2 2 0,4-1 0,-2-4 0,4-1 0,5 0-547,-6 0 1,4 0 0,4 0 0,-1 0 0,2 0 0,-3-1-1,-2-1 1,-2 1 0,0 0 0,1 0 0,0 0 0,2-2 136,-4 2 0,1 0 1,1-1-1,1 0 1,1 0-1,-1 1 0,0-1 1,-1-1-60,5 1 1,1-2 0,0 1 0,0 0 0,-1 0 0,-2-1 0,1 2 406,-2-1 1,-2 0 0,0 1 0,0 0-1,2-2 1,0 2-65,1-2 1,0 2-1,1-2 1,1 2-1,0-2 1,1 1-1,0 1 126,-6-2 0,2 2 0,-1-1 0,0 0 0,2 0 0,-2 1 0,1-1 0,-2 0 0,0 1-290,4 0 0,0-1 0,-2 1 1,-1 0-1,3-1 0,0 1 0,1-1 290,-2 1 0,0 0 0,3-2 0,2 2 0,-1 0 0,0-1 0,-1 1 0,0-2 0,-3 2 0,-1 1 25,1-2 1,-2 1 0,-1 0-1,-1-1 1,1 2 0,2-1 0,1 0-26,-3-1 0,4 2 0,1-1 0,-1-1 0,4 1 0,-2 0 0,-1 0 0,-1 0 0,0 0 0,-4-1 0,5 0 0,-3 1 0,-1-2 0,0 2 0,-2-2 0,1 2 0,-1-1 0,6 0 0,0 1 0,0-2 0,-3 2 0,-2-1 0,-3 0 618,13-1 1,-4 0 0,-22 0-619,-24 2 3038,-4-1-3038,-2 2 0,-13-3 0,-19-2 0,-11 1 625,15 3 0,-1-1 0,-5 2-625,3-1 0,-7-2 0,-1 2 0,-2-2 0,1 2 0,3 0 0,0 2 0,1-1 0,1 1 0,0 1 0,-3-2 0,4 1 0,-1-2 0,-1 1 0,-1-1 0,-1 2 0,0-1 0,-2 2 0,5-1 0,1 2 0,-3-1 0,0 2 0,0-1 0,-1 2 0,0-2 0,1 0 0,0 1 0,0-1 0,-1 0 0,2 1 0,-1-1 0,0 0 0,-1 1 0,1 0 0,-2 1 0,0-1 0,2 1 0,-1 0 0,-1 1 0,-2 1 0,2-1 0,-1 1 0,1-1 0,-1 0 0,3 1 0,2-1 0,1-1-471,-11 2 0,1-1 1,4 0-1,0-1 0,2 2 1,2-1 470,-9 3 0,0 2 0,6-2 0,15-1 0,10-4 0,47 1 0,22-3 0,-20 0 0,1-1 0,3 0-413,8 1 0,5 1 0,2 0 1,-3-2 412,-7 1 0,-3-1 0,2 0 0,0-1 0,2 2 0,1-1 0,2 0 0,-2 0 0,-2-1 0,-1 0 0,-1 0 0,-2-1 0,2 0 0,8 2 0,1 0 0,1 0 0,-2-1 417,1-1 1,-1-2 0,1 0-1,1 2-417,-5 0 0,2 1 0,1-1 0,0 1 0,-1-1 34,-2 1 0,1 0 0,-2-2 0,0 2 0,-2 0 0,2-1 0,-3 0 0,-1 0 0,-4 2 0,2 0 0,1 0 0</inkml:trace>
  <inkml:trace contextRef="#ctx0" brushRef="#br0" timeOffset="95736">19411 4517 24575,'7'0'0,"28"1"0,13-2 0,-18 0 0,-1-1 0,8-1-547,0 2 1,9 0 0,2 0 0,4 0 0,-3-1 0,-3 1-110,-2-1 1,-2-2-1,0 2 1,1-1 0,5 0 290,-8 1 1,3-1 0,3 1 0,1 1 0,1-1 0,0-1 0,-2 1 0,-2 0 0,-3-2-292,8 1 1,-3-2-1,-3 0 1,1 2 0,4-2 602,-5 1 1,4 1-1,1 1 1,1-2-1,-2 2 1,0-2-1,-4 1-123,2-1 0,-2-1 0,-2 2 1,-1-2-1,-2 2 176,7-1 0,-2 1 0,-2 0 0,1 0-203,4 0 0,0 1 0,-8 0 203,5-3 2732,-23 5-2732,-26 0 0,-16 2 0,-9 1 0,2-2 0,-4-1 0,-3 0 0,-2 1 0,-3 0 0,-1 0 0,-1 1 0,5-2 0,-1 0 0,-1 0 0,-2 0 0,-4 0 0,9 0 0,-3 0 0,-2 0 0,-3 0 0,0 0 0,1 0 0,0 0 0,1 0 0,2 0 0,-4 0 0,2 0 0,0 0 0,0 0 0,1 0 0,-1 0 0,-3 0 0,5 0 0,-3 1 0,0-1 0,-1 1 0,1-1 0,-1 1 0,2-1 0,-1 1 0,3 0-304,-2 2 1,-1-2 0,1 1 0,0-1 0,4 2-1,1-1 1,4 1 303,-12-1 0,5 1 0,1 0 0,-8 1 0,1 1 0,25-3 0,39-2 0,16 0 0,6 0 0,7 0 0,4 0 0,1 0 0,-10 0 0,1 0 0,2 0 0,-1 0 0,3 0 0,-8 0 0,2-1 0,1 0 0,1 1 0,0-1 0,-1 0 0,-1 0 67,3-1 0,-1 1 1,1 0-1,-1 0 1,0 0-1,-1-2-67,0 1 0,0 1 0,-1-1 0,1-2 0,-1 2 0,3-1 0,-4 1 0,2-2 0,1 1 0,0 1 0,-1-2 0,0 2 0,-1-1 0,1 1 0,0 1 0,-1 0 0,-1 0 0,1-1 0,-2 0 0,7-2 0,-1 1 0,1-2 0,-4 2 0,-3 0 0,0 2 0,-2 1 0,-3 0 0,8-3 0,-6 0 0,-11 3 3235,-8 0-3235,-41 0 0,-1 0 0,-3 0 1201,-3 0 1,-4 0-1202,-3 2 0,-4 1 0,0-2 0,8 0 0,2-1 0,-3 2 0,-7 0 0,-3 3 0,0-2 0,10 1 0,-1-1 0,2 1 0,1-1 0,-4 1 0,4-2 0,-1 0 0,-1 4 0,1 0 0,4-1 0,-11-3 3276,30 2-525,17-4-2751,5-4 0,6-1 0,-6 2 0,4-1 2286,-7 2-2286,7 0 0,-7-1 0,4 0 0,-5 3 0,-4-2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7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528282E-5B6C-FDBF-516B-391D03AD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9F1D922-8FBB-3C56-0B35-6153E2186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1986CD5-0344-AB5E-14C4-04B23AB64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3244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FA53CC2F-F7C3-D979-B5EB-4B3E6F4F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9E687F31-B6C0-B911-DCDE-2A40BDBA1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D84BBB06-3ECA-4170-7E9B-07DFF783A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237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53E7D67-498B-387B-0105-A6D352B3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8F8471D9-2ACE-9CFF-4FFB-8EE23C066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71EDF32D-2705-22ED-67B2-F391EC7DA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800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98C9268-E3DB-CEA5-AAFD-90598DBD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48A17E47-79F8-A15A-E9AF-EC80392A4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4B0BC54-CB2C-0E4C-3389-9A7C83266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57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30470488-70A0-37CD-47A9-59639C80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46AB18DD-81DE-C288-D0DA-8A608BAD9A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31A85BB5-2ECB-A082-61FE-8D025EDC7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31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694655C-3A18-5524-815B-EFA01B69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2BA42B67-F597-A77B-F814-3D47F4837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35D381BF-F383-AD6A-0132-7CA194BBB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056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AC2025A4-73E0-339B-64D1-27427E5F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BF5C2453-B707-77DC-F3D3-6517A3026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2AF414A6-A7BF-42EA-E536-E3978769A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188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EF9CC94F-894E-D1BC-A650-5569F90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FAB50C86-890B-5AAE-A429-65C95B4A3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DC6EAB6-54A4-E7A4-49CF-3F21834EA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67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8F71B2F4-B0F1-36CE-FE2E-3CCCF42E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EADAE75C-06AC-49A9-AFE2-2B367EC29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C05F12D-3287-52F8-9657-B257EE7A4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92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45A75A1-1FA0-8C6C-24A9-E67E5151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7020BC6B-13C5-0BCB-53AF-4D3E2F124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338EBEA-0CE3-8178-C16A-C2BCACC1D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194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46D9-BC4C-D1C3-18C1-3231A315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2AA0B-819D-47D9-D62D-7334F2CE5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A31FC-1DDA-74C0-E419-8C6014305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4C459-AE85-35BE-16AF-7349A75C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11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8D983643-7692-C18F-19EA-D9C9EB91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FB28221-D450-8667-2D08-448798E87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BA0D5DF7-4DEF-E9E6-07BC-00E4B61B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47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55A2095E-8563-E3F2-19BC-EC00BD6C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F2818EB-8749-EDF2-8EB1-CDDB0AFFB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CCEFCF25-994C-6BD7-1A5E-6794B1909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739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752316B-CADA-1DBC-112E-7B019FDA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E6001B54-3095-DD09-B8D4-6E09E07DD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7938F368-9915-40EC-B2BA-DAC4811D2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060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2D439F7E-51EC-BB7C-2E40-87B6FCF5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65174CED-A172-6C03-CE52-3C78013E4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0B25CC8C-BA8C-F415-B78F-214503582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645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B0316D35-08F0-45C3-96D5-6254F0D9C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543341F-FE57-6B45-FF64-8612EBAE40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5F318EC1-B18D-FAD0-F01B-E1835E9EA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707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8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DBFF-C83C-27D5-2ECE-8E4893CC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C5FAC-A158-68C5-4204-0A23B8C78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691D-A936-297F-881B-F1B94991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CB23-B072-18D2-AF91-0DB4D5655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3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CEDC0524-E9C2-2464-E304-2247A3A9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CA57D9CC-DF73-E12A-8480-E09ABBE59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EC40D76-32CB-12A4-3824-7A6C53497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8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19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6DCF4EA2-47EC-6B47-CE0C-74617E2B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923C7CC1-E82D-9863-8DED-228BD9519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ACB3A05-384C-4370-9D0F-CA2BA67AD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99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3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56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C7B07-89EE-7B00-1349-540D04FEB90E}"/>
              </a:ext>
            </a:extLst>
          </p:cNvPr>
          <p:cNvSpPr txBox="1"/>
          <p:nvPr userDrawn="1"/>
        </p:nvSpPr>
        <p:spPr>
          <a:xfrm>
            <a:off x="2440308" y="-29348"/>
            <a:ext cx="18473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sz="2113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8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9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78379" y="1143660"/>
            <a:ext cx="6476850" cy="69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715371" marR="0" lvl="0" indent="-566335" algn="l" rtl="0">
              <a:lnSpc>
                <a:spcPct val="90000"/>
              </a:lnSpc>
              <a:spcBef>
                <a:spcPts val="1254"/>
              </a:spcBef>
              <a:spcAft>
                <a:spcPts val="0"/>
              </a:spcAft>
              <a:buClr>
                <a:srgbClr val="202934"/>
              </a:buClr>
              <a:buSzPts val="2100"/>
              <a:buFont typeface="Arial"/>
              <a:buChar char="•"/>
              <a:defRPr sz="3288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30741" marR="0" lvl="1" indent="-536528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rgbClr val="202934"/>
              </a:buClr>
              <a:buSzPts val="1800"/>
              <a:buFont typeface="Arial"/>
              <a:buChar char="•"/>
              <a:defRPr sz="2818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146109" marR="0" lvl="2" indent="-506720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rgbClr val="202934"/>
              </a:buClr>
              <a:buSzPts val="1500"/>
              <a:buFont typeface="Arial"/>
              <a:buChar char="•"/>
              <a:defRPr sz="2348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861480" marR="0" lvl="3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rgbClr val="202934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576850" marR="0" lvl="4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rgbClr val="202934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292221" marR="0" lvl="5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007591" marR="0" lvl="6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722960" marR="0" lvl="7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38331" marR="0" lvl="8" indent="-496784" algn="l" rtl="0">
              <a:lnSpc>
                <a:spcPct val="90000"/>
              </a:lnSpc>
              <a:spcBef>
                <a:spcPts val="62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8379" y="353966"/>
            <a:ext cx="3250575" cy="41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93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5007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566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76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79" y="1143659"/>
            <a:ext cx="6476808" cy="108773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79" y="171109"/>
            <a:ext cx="3250621" cy="7779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4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7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1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2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6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4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650" r:id="rId15"/>
    <p:sldLayoutId id="2147483661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1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06195" y="2701765"/>
            <a:ext cx="10731500" cy="2143178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417D86"/>
                </a:solidFill>
              </a:rPr>
              <a:t>What the History of LLMs Teaches Us</a:t>
            </a:r>
            <a:endParaRPr lang="en-CH" dirty="0">
              <a:solidFill>
                <a:srgbClr val="417D8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D8DB-A4BD-1C2D-37FA-29EB1633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06195" y="4953002"/>
            <a:ext cx="10731500" cy="777804"/>
          </a:xfrm>
        </p:spPr>
        <p:txBody>
          <a:bodyPr>
            <a:normAutofit/>
          </a:bodyPr>
          <a:lstStyle/>
          <a:p>
            <a:r>
              <a:rPr lang="en-US" sz="4223" dirty="0"/>
              <a:t>The Graph Courses</a:t>
            </a:r>
            <a:endParaRPr lang="en-CH" sz="4223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707066-4F13-CBE8-0555-99DA0D3A4B18}"/>
              </a:ext>
            </a:extLst>
          </p:cNvPr>
          <p:cNvCxnSpPr>
            <a:cxnSpLocks/>
          </p:cNvCxnSpPr>
          <p:nvPr/>
        </p:nvCxnSpPr>
        <p:spPr>
          <a:xfrm>
            <a:off x="258860" y="4839625"/>
            <a:ext cx="6267069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6" y="5468865"/>
            <a:ext cx="4988595" cy="3332224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70B47F3-0D7E-9787-B628-09FA6319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9E56-F8A0-41B5-58AA-C9DF4CBA7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A257A-1B49-28FF-05A6-93859E22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E9EB31-3CF5-D540-02F8-5C90517350F8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62FAD7D-DDFB-B00C-3A24-BF749F2F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1E1F-213F-DE5F-9FD8-35BB2C599E81}"/>
              </a:ext>
            </a:extLst>
          </p:cNvPr>
          <p:cNvSpPr txBox="1"/>
          <p:nvPr/>
        </p:nvSpPr>
        <p:spPr>
          <a:xfrm>
            <a:off x="-3531668" y="6388329"/>
            <a:ext cx="457881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Smaller, cheaper, less 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C190C-DA97-E0B6-6918-62B94F9B8B51}"/>
              </a:ext>
            </a:extLst>
          </p:cNvPr>
          <p:cNvSpPr txBox="1"/>
          <p:nvPr/>
        </p:nvSpPr>
        <p:spPr>
          <a:xfrm>
            <a:off x="-3531668" y="10162201"/>
            <a:ext cx="515679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Bigger, more pricey, more intelligent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3D381-4090-3CA2-F94C-A7ABB5B88B8C}"/>
              </a:ext>
            </a:extLst>
          </p:cNvPr>
          <p:cNvSpPr txBox="1"/>
          <p:nvPr/>
        </p:nvSpPr>
        <p:spPr>
          <a:xfrm>
            <a:off x="-3531667" y="10911881"/>
            <a:ext cx="1600053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Reasoning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E629F-B81D-89FE-6476-E99CD6BEACCF}"/>
              </a:ext>
            </a:extLst>
          </p:cNvPr>
          <p:cNvSpPr txBox="1"/>
          <p:nvPr/>
        </p:nvSpPr>
        <p:spPr>
          <a:xfrm>
            <a:off x="1807894" y="5478023"/>
            <a:ext cx="122020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OpenAI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83249-ABFB-97E8-DB46-AE162451A184}"/>
              </a:ext>
            </a:extLst>
          </p:cNvPr>
          <p:cNvSpPr txBox="1"/>
          <p:nvPr/>
        </p:nvSpPr>
        <p:spPr>
          <a:xfrm>
            <a:off x="4110222" y="5478023"/>
            <a:ext cx="1157689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2A133-7A92-4735-64E2-95D50585AD9D}"/>
              </a:ext>
            </a:extLst>
          </p:cNvPr>
          <p:cNvSpPr txBox="1"/>
          <p:nvPr/>
        </p:nvSpPr>
        <p:spPr>
          <a:xfrm>
            <a:off x="6350462" y="5478023"/>
            <a:ext cx="154170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Anthropic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18356-E61D-4F25-6BB4-68AEBE8B6795}"/>
              </a:ext>
            </a:extLst>
          </p:cNvPr>
          <p:cNvSpPr txBox="1"/>
          <p:nvPr/>
        </p:nvSpPr>
        <p:spPr>
          <a:xfrm>
            <a:off x="8353227" y="5478023"/>
            <a:ext cx="91499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Meta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84D35-2D10-3E39-3151-D65590FAD0F0}"/>
              </a:ext>
            </a:extLst>
          </p:cNvPr>
          <p:cNvSpPr txBox="1"/>
          <p:nvPr/>
        </p:nvSpPr>
        <p:spPr>
          <a:xfrm>
            <a:off x="1305248" y="6388329"/>
            <a:ext cx="1921360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 mini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2B614-83E4-FCEE-A8A9-7D0D77E97864}"/>
              </a:ext>
            </a:extLst>
          </p:cNvPr>
          <p:cNvSpPr txBox="1"/>
          <p:nvPr/>
        </p:nvSpPr>
        <p:spPr>
          <a:xfrm>
            <a:off x="1776481" y="10162201"/>
            <a:ext cx="1235275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46F27F-DEDB-8729-B030-6EFE1E169826}"/>
              </a:ext>
            </a:extLst>
          </p:cNvPr>
          <p:cNvSpPr txBox="1"/>
          <p:nvPr/>
        </p:nvSpPr>
        <p:spPr>
          <a:xfrm>
            <a:off x="3484930" y="6356199"/>
            <a:ext cx="2456122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Flash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C36C0-2F81-A375-1275-2A5C4D70188E}"/>
              </a:ext>
            </a:extLst>
          </p:cNvPr>
          <p:cNvSpPr txBox="1"/>
          <p:nvPr/>
        </p:nvSpPr>
        <p:spPr>
          <a:xfrm>
            <a:off x="3484935" y="10162196"/>
            <a:ext cx="2216441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Pro</a:t>
            </a:r>
          </a:p>
        </p:txBody>
      </p:sp>
    </p:spTree>
    <p:extLst>
      <p:ext uri="{BB962C8B-B14F-4D97-AF65-F5344CB8AC3E}">
        <p14:creationId xmlns:p14="http://schemas.microsoft.com/office/powerpoint/2010/main" val="333768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60E98C4-B57B-60C1-7B02-7749189D5F88}"/>
              </a:ext>
            </a:extLst>
          </p:cNvPr>
          <p:cNvSpPr/>
          <p:nvPr/>
        </p:nvSpPr>
        <p:spPr>
          <a:xfrm>
            <a:off x="-1192771" y="2225887"/>
            <a:ext cx="7205707" cy="4753540"/>
          </a:xfrm>
          <a:custGeom>
            <a:avLst/>
            <a:gdLst>
              <a:gd name="connsiteX0" fmla="*/ 0 w 3810000"/>
              <a:gd name="connsiteY0" fmla="*/ 0 h 2857500"/>
              <a:gd name="connsiteX1" fmla="*/ 3810000 w 3810000"/>
              <a:gd name="connsiteY1" fmla="*/ 0 h 2857500"/>
              <a:gd name="connsiteX2" fmla="*/ 3810000 w 3810000"/>
              <a:gd name="connsiteY2" fmla="*/ 2857500 h 2857500"/>
              <a:gd name="connsiteX3" fmla="*/ 0 w 3810000"/>
              <a:gd name="connsiteY3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2857500">
                <a:moveTo>
                  <a:pt x="0" y="0"/>
                </a:moveTo>
                <a:lnTo>
                  <a:pt x="3810000" y="0"/>
                </a:lnTo>
                <a:lnTo>
                  <a:pt x="3810000" y="2857500"/>
                </a:lnTo>
                <a:lnTo>
                  <a:pt x="0" y="2857500"/>
                </a:lnTo>
                <a:close/>
              </a:path>
            </a:pathLst>
          </a:custGeom>
          <a:solidFill>
            <a:srgbClr val="F8F9FA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55DE1-3639-3B7D-0110-4890883D2CFB}"/>
              </a:ext>
            </a:extLst>
          </p:cNvPr>
          <p:cNvSpPr txBox="1"/>
          <p:nvPr/>
        </p:nvSpPr>
        <p:spPr>
          <a:xfrm>
            <a:off x="119973" y="-657200"/>
            <a:ext cx="4580212" cy="352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7315" tIns="53658" rIns="107315" bIns="5365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85" b="1" dirty="0">
                <a:ln/>
                <a:solidFill>
                  <a:srgbClr val="333333"/>
                </a:solidFill>
                <a:latin typeface="Arial"/>
                <a:cs typeface="Arial"/>
                <a:sym typeface="Arial"/>
                <a:rtl val="0"/>
              </a:rPr>
              <a:t>Panel 4: Segregational Drift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056DA11-E00D-6748-4D78-5EA6CE6F2BAD}"/>
              </a:ext>
            </a:extLst>
          </p:cNvPr>
          <p:cNvSpPr/>
          <p:nvPr/>
        </p:nvSpPr>
        <p:spPr>
          <a:xfrm>
            <a:off x="-472200" y="3651948"/>
            <a:ext cx="2882281" cy="1901419"/>
          </a:xfrm>
          <a:custGeom>
            <a:avLst/>
            <a:gdLst>
              <a:gd name="connsiteX0" fmla="*/ 1524000 w 1524000"/>
              <a:gd name="connsiteY0" fmla="*/ 571500 h 1143000"/>
              <a:gd name="connsiteX1" fmla="*/ 762000 w 1524000"/>
              <a:gd name="connsiteY1" fmla="*/ 1143000 h 1143000"/>
              <a:gd name="connsiteX2" fmla="*/ 0 w 1524000"/>
              <a:gd name="connsiteY2" fmla="*/ 571500 h 1143000"/>
              <a:gd name="connsiteX3" fmla="*/ 762000 w 1524000"/>
              <a:gd name="connsiteY3" fmla="*/ 0 h 1143000"/>
              <a:gd name="connsiteX4" fmla="*/ 1524000 w 1524000"/>
              <a:gd name="connsiteY4" fmla="*/ 5715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143000">
                <a:moveTo>
                  <a:pt x="1524000" y="571500"/>
                </a:moveTo>
                <a:cubicBezTo>
                  <a:pt x="1524000" y="887131"/>
                  <a:pt x="1182841" y="1143000"/>
                  <a:pt x="762000" y="1143000"/>
                </a:cubicBezTo>
                <a:cubicBezTo>
                  <a:pt x="341159" y="1143000"/>
                  <a:pt x="0" y="887131"/>
                  <a:pt x="0" y="571500"/>
                </a:cubicBezTo>
                <a:cubicBezTo>
                  <a:pt x="0" y="255869"/>
                  <a:pt x="341159" y="0"/>
                  <a:pt x="762000" y="0"/>
                </a:cubicBezTo>
                <a:cubicBezTo>
                  <a:pt x="1182841" y="0"/>
                  <a:pt x="1524000" y="255869"/>
                  <a:pt x="1524000" y="571500"/>
                </a:cubicBezTo>
                <a:close/>
              </a:path>
            </a:pathLst>
          </a:custGeom>
          <a:solidFill>
            <a:srgbClr val="E8F5E8"/>
          </a:solidFill>
          <a:ln w="19050" cap="flat">
            <a:solidFill>
              <a:srgbClr val="4A7C4A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5ED-B0B0-386E-726B-A11A901362FC}"/>
              </a:ext>
            </a:extLst>
          </p:cNvPr>
          <p:cNvSpPr/>
          <p:nvPr/>
        </p:nvSpPr>
        <p:spPr>
          <a:xfrm>
            <a:off x="428510" y="4127306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4CAF50"/>
          </a:solidFill>
          <a:ln w="19050" cap="flat">
            <a:solidFill>
              <a:srgbClr val="2E7D32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8B4B373-1BBA-A6AF-7FD8-7E258E74E003}"/>
              </a:ext>
            </a:extLst>
          </p:cNvPr>
          <p:cNvSpPr/>
          <p:nvPr/>
        </p:nvSpPr>
        <p:spPr>
          <a:xfrm>
            <a:off x="1149085" y="4285754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4CAF50"/>
          </a:solidFill>
          <a:ln w="19050" cap="flat">
            <a:solidFill>
              <a:srgbClr val="2E7D32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8262CF5-371D-A086-5641-F7AB15524EF3}"/>
              </a:ext>
            </a:extLst>
          </p:cNvPr>
          <p:cNvSpPr/>
          <p:nvPr/>
        </p:nvSpPr>
        <p:spPr>
          <a:xfrm>
            <a:off x="788800" y="4761110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4CAF50"/>
          </a:solidFill>
          <a:ln w="19050" cap="flat">
            <a:solidFill>
              <a:srgbClr val="2E7D32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919E35E-D69A-5A13-6A0B-F6A242A8D2D9}"/>
              </a:ext>
            </a:extLst>
          </p:cNvPr>
          <p:cNvSpPr/>
          <p:nvPr/>
        </p:nvSpPr>
        <p:spPr>
          <a:xfrm>
            <a:off x="2410083" y="3651948"/>
            <a:ext cx="2882281" cy="1901419"/>
          </a:xfrm>
          <a:custGeom>
            <a:avLst/>
            <a:gdLst>
              <a:gd name="connsiteX0" fmla="*/ 1524000 w 1524000"/>
              <a:gd name="connsiteY0" fmla="*/ 571500 h 1143000"/>
              <a:gd name="connsiteX1" fmla="*/ 762000 w 1524000"/>
              <a:gd name="connsiteY1" fmla="*/ 1143000 h 1143000"/>
              <a:gd name="connsiteX2" fmla="*/ 0 w 1524000"/>
              <a:gd name="connsiteY2" fmla="*/ 571500 h 1143000"/>
              <a:gd name="connsiteX3" fmla="*/ 762000 w 1524000"/>
              <a:gd name="connsiteY3" fmla="*/ 0 h 1143000"/>
              <a:gd name="connsiteX4" fmla="*/ 1524000 w 1524000"/>
              <a:gd name="connsiteY4" fmla="*/ 5715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143000">
                <a:moveTo>
                  <a:pt x="1524000" y="571500"/>
                </a:moveTo>
                <a:cubicBezTo>
                  <a:pt x="1524000" y="887131"/>
                  <a:pt x="1182841" y="1143000"/>
                  <a:pt x="762000" y="1143000"/>
                </a:cubicBezTo>
                <a:cubicBezTo>
                  <a:pt x="341159" y="1143000"/>
                  <a:pt x="0" y="887131"/>
                  <a:pt x="0" y="571500"/>
                </a:cubicBezTo>
                <a:cubicBezTo>
                  <a:pt x="0" y="255869"/>
                  <a:pt x="341159" y="0"/>
                  <a:pt x="762000" y="0"/>
                </a:cubicBezTo>
                <a:cubicBezTo>
                  <a:pt x="1182841" y="0"/>
                  <a:pt x="1524000" y="255869"/>
                  <a:pt x="1524000" y="571500"/>
                </a:cubicBezTo>
                <a:close/>
              </a:path>
            </a:pathLst>
          </a:custGeom>
          <a:solidFill>
            <a:srgbClr val="FFE8E8"/>
          </a:solidFill>
          <a:ln w="19050" cap="flat">
            <a:solidFill>
              <a:srgbClr val="C62828"/>
            </a:solidFill>
            <a:custDash>
              <a:ds d="225000" sp="150000"/>
            </a:custDash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A3D758B-5A83-068C-41FF-50D9E1F266BC}"/>
              </a:ext>
            </a:extLst>
          </p:cNvPr>
          <p:cNvSpPr/>
          <p:nvPr/>
        </p:nvSpPr>
        <p:spPr>
          <a:xfrm>
            <a:off x="2950508" y="4200040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44336"/>
          </a:solidFill>
          <a:ln w="19050" cap="flat">
            <a:solidFill>
              <a:srgbClr val="C62828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6ABA41A-AA9F-13E6-0AE1-128F75E34C0B}"/>
              </a:ext>
            </a:extLst>
          </p:cNvPr>
          <p:cNvSpPr/>
          <p:nvPr/>
        </p:nvSpPr>
        <p:spPr>
          <a:xfrm>
            <a:off x="3680087" y="4247797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44336"/>
          </a:solidFill>
          <a:ln w="19050" cap="flat">
            <a:solidFill>
              <a:srgbClr val="C62828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FC1F29-2EAF-D0E0-469F-2F1CE16E01F7}"/>
              </a:ext>
            </a:extLst>
          </p:cNvPr>
          <p:cNvSpPr/>
          <p:nvPr/>
        </p:nvSpPr>
        <p:spPr>
          <a:xfrm>
            <a:off x="3429005" y="4763177"/>
            <a:ext cx="360285" cy="316905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44336"/>
          </a:solidFill>
          <a:ln w="19050" cap="flat">
            <a:solidFill>
              <a:srgbClr val="C62828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16358D2-AA9F-E92E-A6EB-A6D8AC3CD794}"/>
              </a:ext>
            </a:extLst>
          </p:cNvPr>
          <p:cNvSpPr/>
          <p:nvPr/>
        </p:nvSpPr>
        <p:spPr>
          <a:xfrm>
            <a:off x="2410081" y="3493499"/>
            <a:ext cx="18013" cy="2218320"/>
          </a:xfrm>
          <a:custGeom>
            <a:avLst/>
            <a:gdLst>
              <a:gd name="connsiteX0" fmla="*/ 0 w 9525"/>
              <a:gd name="connsiteY0" fmla="*/ 0 h 1333500"/>
              <a:gd name="connsiteX1" fmla="*/ 0 w 9525"/>
              <a:gd name="connsiteY1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33500">
                <a:moveTo>
                  <a:pt x="0" y="0"/>
                </a:moveTo>
                <a:lnTo>
                  <a:pt x="0" y="1333500"/>
                </a:lnTo>
              </a:path>
            </a:pathLst>
          </a:custGeom>
          <a:solidFill>
            <a:srgbClr val="000000"/>
          </a:solidFill>
          <a:ln w="19050" cap="flat">
            <a:solidFill>
              <a:srgbClr val="999999"/>
            </a:solidFill>
            <a:custDash>
              <a:ds d="375000" sp="225000"/>
            </a:custDash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9E80819-084E-A459-5DE7-AF616AD69259}"/>
              </a:ext>
            </a:extLst>
          </p:cNvPr>
          <p:cNvSpPr/>
          <p:nvPr/>
        </p:nvSpPr>
        <p:spPr>
          <a:xfrm>
            <a:off x="1689511" y="3572725"/>
            <a:ext cx="360285" cy="237677"/>
          </a:xfrm>
          <a:custGeom>
            <a:avLst/>
            <a:gdLst>
              <a:gd name="connsiteX0" fmla="*/ 190500 w 190500"/>
              <a:gd name="connsiteY0" fmla="*/ 142875 h 142875"/>
              <a:gd name="connsiteX1" fmla="*/ 0 w 190500"/>
              <a:gd name="connsiteY1" fmla="*/ 47625 h 142875"/>
              <a:gd name="connsiteX2" fmla="*/ 47625 w 190500"/>
              <a:gd name="connsiteY2" fmla="*/ 0 h 142875"/>
              <a:gd name="connsiteX3" fmla="*/ 0 w 190500"/>
              <a:gd name="connsiteY3" fmla="*/ 47625 h 142875"/>
              <a:gd name="connsiteX4" fmla="*/ 47625 w 190500"/>
              <a:gd name="connsiteY4" fmla="*/ 9525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42875">
                <a:moveTo>
                  <a:pt x="190500" y="142875"/>
                </a:moveTo>
                <a:lnTo>
                  <a:pt x="0" y="47625"/>
                </a:lnTo>
                <a:moveTo>
                  <a:pt x="47625" y="0"/>
                </a:moveTo>
                <a:lnTo>
                  <a:pt x="0" y="47625"/>
                </a:lnTo>
                <a:lnTo>
                  <a:pt x="47625" y="95250"/>
                </a:lnTo>
              </a:path>
            </a:pathLst>
          </a:custGeom>
          <a:noFill/>
          <a:ln w="9525" cap="flat">
            <a:solidFill>
              <a:srgbClr val="999999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EAF025C-1D29-9537-6B86-ED59CF213A52}"/>
              </a:ext>
            </a:extLst>
          </p:cNvPr>
          <p:cNvSpPr/>
          <p:nvPr/>
        </p:nvSpPr>
        <p:spPr>
          <a:xfrm>
            <a:off x="2770367" y="3572725"/>
            <a:ext cx="360285" cy="237677"/>
          </a:xfrm>
          <a:custGeom>
            <a:avLst/>
            <a:gdLst>
              <a:gd name="connsiteX0" fmla="*/ 0 w 190500"/>
              <a:gd name="connsiteY0" fmla="*/ 142875 h 142875"/>
              <a:gd name="connsiteX1" fmla="*/ 190500 w 190500"/>
              <a:gd name="connsiteY1" fmla="*/ 47625 h 142875"/>
              <a:gd name="connsiteX2" fmla="*/ 142875 w 190500"/>
              <a:gd name="connsiteY2" fmla="*/ 0 h 142875"/>
              <a:gd name="connsiteX3" fmla="*/ 190500 w 190500"/>
              <a:gd name="connsiteY3" fmla="*/ 47625 h 142875"/>
              <a:gd name="connsiteX4" fmla="*/ 142875 w 190500"/>
              <a:gd name="connsiteY4" fmla="*/ 9525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42875">
                <a:moveTo>
                  <a:pt x="0" y="142875"/>
                </a:moveTo>
                <a:lnTo>
                  <a:pt x="190500" y="47625"/>
                </a:lnTo>
                <a:moveTo>
                  <a:pt x="142875" y="0"/>
                </a:moveTo>
                <a:lnTo>
                  <a:pt x="190500" y="47625"/>
                </a:lnTo>
                <a:lnTo>
                  <a:pt x="142875" y="95250"/>
                </a:lnTo>
              </a:path>
            </a:pathLst>
          </a:custGeom>
          <a:noFill/>
          <a:ln w="9525" cap="flat">
            <a:solidFill>
              <a:srgbClr val="999999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F1CB96B-66D8-51C1-13DF-66305BC64BCF}"/>
              </a:ext>
            </a:extLst>
          </p:cNvPr>
          <p:cNvSpPr/>
          <p:nvPr/>
        </p:nvSpPr>
        <p:spPr>
          <a:xfrm>
            <a:off x="4356229" y="3937366"/>
            <a:ext cx="620504" cy="694190"/>
          </a:xfrm>
          <a:custGeom>
            <a:avLst/>
            <a:gdLst>
              <a:gd name="connsiteX0" fmla="*/ 114620 w 228600"/>
              <a:gd name="connsiteY0" fmla="*/ 120 h 228600"/>
              <a:gd name="connsiteX1" fmla="*/ 143195 w 228600"/>
              <a:gd name="connsiteY1" fmla="*/ 57270 h 228600"/>
              <a:gd name="connsiteX2" fmla="*/ 200345 w 228600"/>
              <a:gd name="connsiteY2" fmla="*/ 28695 h 228600"/>
              <a:gd name="connsiteX3" fmla="*/ 171770 w 228600"/>
              <a:gd name="connsiteY3" fmla="*/ 85845 h 228600"/>
              <a:gd name="connsiteX4" fmla="*/ 228920 w 228600"/>
              <a:gd name="connsiteY4" fmla="*/ 114420 h 228600"/>
              <a:gd name="connsiteX5" fmla="*/ 171770 w 228600"/>
              <a:gd name="connsiteY5" fmla="*/ 142995 h 228600"/>
              <a:gd name="connsiteX6" fmla="*/ 200345 w 228600"/>
              <a:gd name="connsiteY6" fmla="*/ 200145 h 228600"/>
              <a:gd name="connsiteX7" fmla="*/ 143195 w 228600"/>
              <a:gd name="connsiteY7" fmla="*/ 171570 h 228600"/>
              <a:gd name="connsiteX8" fmla="*/ 114620 w 228600"/>
              <a:gd name="connsiteY8" fmla="*/ 228720 h 228600"/>
              <a:gd name="connsiteX9" fmla="*/ 86045 w 228600"/>
              <a:gd name="connsiteY9" fmla="*/ 171570 h 228600"/>
              <a:gd name="connsiteX10" fmla="*/ 28895 w 228600"/>
              <a:gd name="connsiteY10" fmla="*/ 200145 h 228600"/>
              <a:gd name="connsiteX11" fmla="*/ 57470 w 228600"/>
              <a:gd name="connsiteY11" fmla="*/ 142995 h 228600"/>
              <a:gd name="connsiteX12" fmla="*/ 320 w 228600"/>
              <a:gd name="connsiteY12" fmla="*/ 114420 h 228600"/>
              <a:gd name="connsiteX13" fmla="*/ 57470 w 228600"/>
              <a:gd name="connsiteY13" fmla="*/ 85845 h 228600"/>
              <a:gd name="connsiteX14" fmla="*/ 28895 w 228600"/>
              <a:gd name="connsiteY14" fmla="*/ 28695 h 228600"/>
              <a:gd name="connsiteX15" fmla="*/ 86045 w 228600"/>
              <a:gd name="connsiteY15" fmla="*/ 57270 h 228600"/>
              <a:gd name="connsiteX0" fmla="*/ 114300 w 228600"/>
              <a:gd name="connsiteY0" fmla="*/ 0 h 364085"/>
              <a:gd name="connsiteX1" fmla="*/ 142875 w 228600"/>
              <a:gd name="connsiteY1" fmla="*/ 57150 h 364085"/>
              <a:gd name="connsiteX2" fmla="*/ 200025 w 228600"/>
              <a:gd name="connsiteY2" fmla="*/ 28575 h 364085"/>
              <a:gd name="connsiteX3" fmla="*/ 171450 w 228600"/>
              <a:gd name="connsiteY3" fmla="*/ 85725 h 364085"/>
              <a:gd name="connsiteX4" fmla="*/ 228600 w 228600"/>
              <a:gd name="connsiteY4" fmla="*/ 114300 h 364085"/>
              <a:gd name="connsiteX5" fmla="*/ 171450 w 228600"/>
              <a:gd name="connsiteY5" fmla="*/ 142875 h 364085"/>
              <a:gd name="connsiteX6" fmla="*/ 200025 w 228600"/>
              <a:gd name="connsiteY6" fmla="*/ 200025 h 364085"/>
              <a:gd name="connsiteX7" fmla="*/ 142875 w 228600"/>
              <a:gd name="connsiteY7" fmla="*/ 171450 h 364085"/>
              <a:gd name="connsiteX8" fmla="*/ 114300 w 228600"/>
              <a:gd name="connsiteY8" fmla="*/ 228600 h 364085"/>
              <a:gd name="connsiteX9" fmla="*/ 38440 w 228600"/>
              <a:gd name="connsiteY9" fmla="*/ 364085 h 364085"/>
              <a:gd name="connsiteX10" fmla="*/ 28575 w 228600"/>
              <a:gd name="connsiteY10" fmla="*/ 200025 h 364085"/>
              <a:gd name="connsiteX11" fmla="*/ 57150 w 228600"/>
              <a:gd name="connsiteY11" fmla="*/ 142875 h 364085"/>
              <a:gd name="connsiteX12" fmla="*/ 0 w 228600"/>
              <a:gd name="connsiteY12" fmla="*/ 114300 h 364085"/>
              <a:gd name="connsiteX13" fmla="*/ 57150 w 228600"/>
              <a:gd name="connsiteY13" fmla="*/ 85725 h 364085"/>
              <a:gd name="connsiteX14" fmla="*/ 28575 w 228600"/>
              <a:gd name="connsiteY14" fmla="*/ 28575 h 364085"/>
              <a:gd name="connsiteX15" fmla="*/ 85725 w 228600"/>
              <a:gd name="connsiteY15" fmla="*/ 57150 h 364085"/>
              <a:gd name="connsiteX16" fmla="*/ 114300 w 228600"/>
              <a:gd name="connsiteY16" fmla="*/ 0 h 364085"/>
              <a:gd name="connsiteX0" fmla="*/ 114300 w 328090"/>
              <a:gd name="connsiteY0" fmla="*/ 0 h 417300"/>
              <a:gd name="connsiteX1" fmla="*/ 142875 w 328090"/>
              <a:gd name="connsiteY1" fmla="*/ 57150 h 417300"/>
              <a:gd name="connsiteX2" fmla="*/ 200025 w 328090"/>
              <a:gd name="connsiteY2" fmla="*/ 28575 h 417300"/>
              <a:gd name="connsiteX3" fmla="*/ 171450 w 328090"/>
              <a:gd name="connsiteY3" fmla="*/ 85725 h 417300"/>
              <a:gd name="connsiteX4" fmla="*/ 228600 w 328090"/>
              <a:gd name="connsiteY4" fmla="*/ 114300 h 417300"/>
              <a:gd name="connsiteX5" fmla="*/ 171450 w 328090"/>
              <a:gd name="connsiteY5" fmla="*/ 142875 h 417300"/>
              <a:gd name="connsiteX6" fmla="*/ 328090 w 328090"/>
              <a:gd name="connsiteY6" fmla="*/ 417300 h 417300"/>
              <a:gd name="connsiteX7" fmla="*/ 142875 w 328090"/>
              <a:gd name="connsiteY7" fmla="*/ 171450 h 417300"/>
              <a:gd name="connsiteX8" fmla="*/ 114300 w 328090"/>
              <a:gd name="connsiteY8" fmla="*/ 228600 h 417300"/>
              <a:gd name="connsiteX9" fmla="*/ 38440 w 328090"/>
              <a:gd name="connsiteY9" fmla="*/ 364085 h 417300"/>
              <a:gd name="connsiteX10" fmla="*/ 28575 w 328090"/>
              <a:gd name="connsiteY10" fmla="*/ 200025 h 417300"/>
              <a:gd name="connsiteX11" fmla="*/ 57150 w 328090"/>
              <a:gd name="connsiteY11" fmla="*/ 142875 h 417300"/>
              <a:gd name="connsiteX12" fmla="*/ 0 w 328090"/>
              <a:gd name="connsiteY12" fmla="*/ 114300 h 417300"/>
              <a:gd name="connsiteX13" fmla="*/ 57150 w 328090"/>
              <a:gd name="connsiteY13" fmla="*/ 85725 h 417300"/>
              <a:gd name="connsiteX14" fmla="*/ 28575 w 328090"/>
              <a:gd name="connsiteY14" fmla="*/ 28575 h 417300"/>
              <a:gd name="connsiteX15" fmla="*/ 85725 w 328090"/>
              <a:gd name="connsiteY15" fmla="*/ 57150 h 417300"/>
              <a:gd name="connsiteX16" fmla="*/ 114300 w 328090"/>
              <a:gd name="connsiteY16" fmla="*/ 0 h 41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090" h="417300">
                <a:moveTo>
                  <a:pt x="114300" y="0"/>
                </a:moveTo>
                <a:lnTo>
                  <a:pt x="142875" y="57150"/>
                </a:lnTo>
                <a:lnTo>
                  <a:pt x="200025" y="28575"/>
                </a:lnTo>
                <a:lnTo>
                  <a:pt x="171450" y="85725"/>
                </a:lnTo>
                <a:lnTo>
                  <a:pt x="228600" y="114300"/>
                </a:lnTo>
                <a:lnTo>
                  <a:pt x="171450" y="142875"/>
                </a:lnTo>
                <a:lnTo>
                  <a:pt x="328090" y="417300"/>
                </a:lnTo>
                <a:lnTo>
                  <a:pt x="142875" y="171450"/>
                </a:lnTo>
                <a:lnTo>
                  <a:pt x="114300" y="228600"/>
                </a:lnTo>
                <a:lnTo>
                  <a:pt x="38440" y="364085"/>
                </a:lnTo>
                <a:lnTo>
                  <a:pt x="28575" y="200025"/>
                </a:lnTo>
                <a:lnTo>
                  <a:pt x="57150" y="142875"/>
                </a:lnTo>
                <a:lnTo>
                  <a:pt x="0" y="114300"/>
                </a:lnTo>
                <a:lnTo>
                  <a:pt x="57150" y="85725"/>
                </a:lnTo>
                <a:lnTo>
                  <a:pt x="28575" y="28575"/>
                </a:lnTo>
                <a:lnTo>
                  <a:pt x="85725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9800"/>
          </a:solidFill>
          <a:ln w="9525" cap="flat">
            <a:solidFill>
              <a:srgbClr val="F57C00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2490E-EB11-F137-54AF-F825ED105022}"/>
              </a:ext>
            </a:extLst>
          </p:cNvPr>
          <p:cNvSpPr txBox="1"/>
          <p:nvPr/>
        </p:nvSpPr>
        <p:spPr>
          <a:xfrm>
            <a:off x="353534" y="5794876"/>
            <a:ext cx="1230805" cy="2575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7315" tIns="53658" rIns="107315" bIns="5365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9" b="1" dirty="0">
                <a:ln/>
                <a:solidFill>
                  <a:srgbClr val="2E7D32"/>
                </a:solidFill>
                <a:latin typeface="Arial"/>
                <a:cs typeface="Arial"/>
                <a:sym typeface="Arial"/>
                <a:rtl val="0"/>
              </a:rPr>
              <a:t>Lysogenic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2B53A-1F0D-3719-13CB-B41C7E57C515}"/>
              </a:ext>
            </a:extLst>
          </p:cNvPr>
          <p:cNvSpPr txBox="1"/>
          <p:nvPr/>
        </p:nvSpPr>
        <p:spPr>
          <a:xfrm>
            <a:off x="465625" y="5985019"/>
            <a:ext cx="1006622" cy="2575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7315" tIns="53658" rIns="107315" bIns="5365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9" b="1" dirty="0">
                <a:ln/>
                <a:solidFill>
                  <a:srgbClr val="2E7D32"/>
                </a:solidFill>
                <a:latin typeface="Arial"/>
                <a:cs typeface="Arial"/>
                <a:sym typeface="Arial"/>
                <a:rtl val="0"/>
              </a:rPr>
              <a:t>(stable)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1325C-C792-758F-F01C-39C53900FCF9}"/>
              </a:ext>
            </a:extLst>
          </p:cNvPr>
          <p:cNvSpPr txBox="1"/>
          <p:nvPr/>
        </p:nvSpPr>
        <p:spPr>
          <a:xfrm>
            <a:off x="3287439" y="5794876"/>
            <a:ext cx="1127566" cy="2575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7315" tIns="53658" rIns="107315" bIns="5365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9" b="1" dirty="0">
                <a:ln/>
                <a:solidFill>
                  <a:srgbClr val="C62828"/>
                </a:solidFill>
                <a:latin typeface="Arial"/>
                <a:cs typeface="Arial"/>
                <a:sym typeface="Arial"/>
                <a:rtl val="0"/>
              </a:rPr>
              <a:t>Cell 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557F8-6C9C-9F9F-7644-8161C9E08DF2}"/>
              </a:ext>
            </a:extLst>
          </p:cNvPr>
          <p:cNvSpPr txBox="1"/>
          <p:nvPr/>
        </p:nvSpPr>
        <p:spPr>
          <a:xfrm>
            <a:off x="3078247" y="5985019"/>
            <a:ext cx="1545941" cy="2575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7315" tIns="53658" rIns="107315" bIns="5365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9" b="1" dirty="0">
                <a:ln/>
                <a:solidFill>
                  <a:srgbClr val="C62828"/>
                </a:solidFill>
                <a:latin typeface="Arial"/>
                <a:cs typeface="Arial"/>
                <a:sym typeface="Arial"/>
                <a:rtl val="0"/>
              </a:rPr>
              <a:t>(cycle restart)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913BDC1-0B2C-0ADD-7C79-BC649FDC6A63}"/>
              </a:ext>
            </a:extLst>
          </p:cNvPr>
          <p:cNvSpPr/>
          <p:nvPr/>
        </p:nvSpPr>
        <p:spPr>
          <a:xfrm>
            <a:off x="2320010" y="-322946"/>
            <a:ext cx="180141" cy="316905"/>
          </a:xfrm>
          <a:custGeom>
            <a:avLst/>
            <a:gdLst>
              <a:gd name="connsiteX0" fmla="*/ 47625 w 95250"/>
              <a:gd name="connsiteY0" fmla="*/ 190500 h 190500"/>
              <a:gd name="connsiteX1" fmla="*/ 47625 w 95250"/>
              <a:gd name="connsiteY1" fmla="*/ 0 h 190500"/>
              <a:gd name="connsiteX2" fmla="*/ 0 w 95250"/>
              <a:gd name="connsiteY2" fmla="*/ 47625 h 190500"/>
              <a:gd name="connsiteX3" fmla="*/ 47625 w 95250"/>
              <a:gd name="connsiteY3" fmla="*/ 0 h 190500"/>
              <a:gd name="connsiteX4" fmla="*/ 95250 w 95250"/>
              <a:gd name="connsiteY4" fmla="*/ 476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90500">
                <a:moveTo>
                  <a:pt x="47625" y="190500"/>
                </a:moveTo>
                <a:lnTo>
                  <a:pt x="47625" y="0"/>
                </a:lnTo>
                <a:moveTo>
                  <a:pt x="0" y="47625"/>
                </a:moveTo>
                <a:lnTo>
                  <a:pt x="47625" y="0"/>
                </a:lnTo>
                <a:lnTo>
                  <a:pt x="95250" y="47625"/>
                </a:lnTo>
              </a:path>
            </a:pathLst>
          </a:custGeom>
          <a:noFill/>
          <a:ln w="19050" cap="flat">
            <a:solidFill>
              <a:srgbClr val="666666"/>
            </a:solidFill>
            <a:prstDash val="solid"/>
            <a:miter/>
          </a:ln>
        </p:spPr>
        <p:txBody>
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113"/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F763AA0-CE31-3AE5-F293-64A62BE1F944}"/>
              </a:ext>
            </a:extLst>
          </p:cNvPr>
          <p:cNvGrpSpPr/>
          <p:nvPr/>
        </p:nvGrpSpPr>
        <p:grpSpPr>
          <a:xfrm>
            <a:off x="-1005429" y="5967676"/>
            <a:ext cx="3395954" cy="735927"/>
            <a:chOff x="2256979" y="3354608"/>
            <a:chExt cx="1795603" cy="4423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1C356-837A-91A4-163A-05C1A3CC3ADB}"/>
                </a:ext>
              </a:extLst>
            </p:cNvPr>
            <p:cNvSpPr txBox="1"/>
            <p:nvPr/>
          </p:nvSpPr>
          <p:spPr>
            <a:xfrm>
              <a:off x="2256979" y="3354608"/>
              <a:ext cx="345984" cy="146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107315" tIns="53658" rIns="107315" bIns="5365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80" b="1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Legend: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46D582-699F-4E73-E874-46B7B46C16A9}"/>
                </a:ext>
              </a:extLst>
            </p:cNvPr>
            <p:cNvSpPr/>
            <p:nvPr/>
          </p:nvSpPr>
          <p:spPr>
            <a:xfrm>
              <a:off x="2357944" y="3591331"/>
              <a:ext cx="76200" cy="76200"/>
            </a:xfrm>
            <a:custGeom>
              <a:avLst/>
              <a:gdLst>
                <a:gd name="connsiteX0" fmla="*/ 76220 w 76200"/>
                <a:gd name="connsiteY0" fmla="*/ 38350 h 76200"/>
                <a:gd name="connsiteX1" fmla="*/ 38120 w 76200"/>
                <a:gd name="connsiteY1" fmla="*/ 76450 h 76200"/>
                <a:gd name="connsiteX2" fmla="*/ 20 w 76200"/>
                <a:gd name="connsiteY2" fmla="*/ 38350 h 76200"/>
                <a:gd name="connsiteX3" fmla="*/ 38120 w 76200"/>
                <a:gd name="connsiteY3" fmla="*/ 250 h 76200"/>
                <a:gd name="connsiteX4" fmla="*/ 76220 w 76200"/>
                <a:gd name="connsiteY4" fmla="*/ 383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20" y="38350"/>
                  </a:moveTo>
                  <a:cubicBezTo>
                    <a:pt x="76220" y="59392"/>
                    <a:pt x="59162" y="76450"/>
                    <a:pt x="38120" y="76450"/>
                  </a:cubicBezTo>
                  <a:cubicBezTo>
                    <a:pt x="17078" y="76450"/>
                    <a:pt x="20" y="59392"/>
                    <a:pt x="20" y="38350"/>
                  </a:cubicBezTo>
                  <a:cubicBezTo>
                    <a:pt x="20" y="17308"/>
                    <a:pt x="17078" y="250"/>
                    <a:pt x="38120" y="250"/>
                  </a:cubicBezTo>
                  <a:cubicBezTo>
                    <a:pt x="59162" y="250"/>
                    <a:pt x="76220" y="17308"/>
                    <a:pt x="76220" y="38350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13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D2E27D-F405-D55A-2AD2-1BA6DB25D583}"/>
                </a:ext>
              </a:extLst>
            </p:cNvPr>
            <p:cNvSpPr txBox="1"/>
            <p:nvPr/>
          </p:nvSpPr>
          <p:spPr>
            <a:xfrm>
              <a:off x="2399855" y="3534680"/>
              <a:ext cx="620601" cy="1384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107315" tIns="53658" rIns="107315" bIns="5365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793" b="1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Wild-type lysogenic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B2B0874-B98A-49C5-9B58-81E3648610D6}"/>
                </a:ext>
              </a:extLst>
            </p:cNvPr>
            <p:cNvSpPr/>
            <p:nvPr/>
          </p:nvSpPr>
          <p:spPr>
            <a:xfrm>
              <a:off x="2357944" y="3715156"/>
              <a:ext cx="76200" cy="76200"/>
            </a:xfrm>
            <a:custGeom>
              <a:avLst/>
              <a:gdLst>
                <a:gd name="connsiteX0" fmla="*/ 76220 w 76200"/>
                <a:gd name="connsiteY0" fmla="*/ 38350 h 76200"/>
                <a:gd name="connsiteX1" fmla="*/ 38120 w 76200"/>
                <a:gd name="connsiteY1" fmla="*/ 76450 h 76200"/>
                <a:gd name="connsiteX2" fmla="*/ 20 w 76200"/>
                <a:gd name="connsiteY2" fmla="*/ 38350 h 76200"/>
                <a:gd name="connsiteX3" fmla="*/ 38120 w 76200"/>
                <a:gd name="connsiteY3" fmla="*/ 250 h 76200"/>
                <a:gd name="connsiteX4" fmla="*/ 76220 w 76200"/>
                <a:gd name="connsiteY4" fmla="*/ 383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20" y="38350"/>
                  </a:moveTo>
                  <a:cubicBezTo>
                    <a:pt x="76220" y="59392"/>
                    <a:pt x="59162" y="76450"/>
                    <a:pt x="38120" y="76450"/>
                  </a:cubicBezTo>
                  <a:cubicBezTo>
                    <a:pt x="17078" y="76450"/>
                    <a:pt x="20" y="59392"/>
                    <a:pt x="20" y="38350"/>
                  </a:cubicBezTo>
                  <a:cubicBezTo>
                    <a:pt x="20" y="17308"/>
                    <a:pt x="17078" y="250"/>
                    <a:pt x="38120" y="250"/>
                  </a:cubicBezTo>
                  <a:cubicBezTo>
                    <a:pt x="59162" y="250"/>
                    <a:pt x="76220" y="17308"/>
                    <a:pt x="76220" y="38350"/>
                  </a:cubicBezTo>
                  <a:close/>
                </a:path>
              </a:pathLst>
            </a:custGeom>
            <a:solidFill>
              <a:srgbClr val="F44336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13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C18CE-FF00-31F4-7A42-7561E815498C}"/>
                </a:ext>
              </a:extLst>
            </p:cNvPr>
            <p:cNvSpPr txBox="1"/>
            <p:nvPr/>
          </p:nvSpPr>
          <p:spPr>
            <a:xfrm>
              <a:off x="2399855" y="3658505"/>
              <a:ext cx="413791" cy="1384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107315" tIns="53658" rIns="107315" bIns="5365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793" b="1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Mutant lytic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5764779-BCCE-6336-2950-01F07F36A5E5}"/>
                </a:ext>
              </a:extLst>
            </p:cNvPr>
            <p:cNvSpPr/>
            <p:nvPr/>
          </p:nvSpPr>
          <p:spPr>
            <a:xfrm>
              <a:off x="3491419" y="3629431"/>
              <a:ext cx="142875" cy="9525"/>
            </a:xfrm>
            <a:custGeom>
              <a:avLst/>
              <a:gdLst>
                <a:gd name="connsiteX0" fmla="*/ 20 w 142875"/>
                <a:gd name="connsiteY0" fmla="*/ 250 h 9525"/>
                <a:gd name="connsiteX1" fmla="*/ 142895 w 142875"/>
                <a:gd name="connsiteY1" fmla="*/ 2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9525">
                  <a:moveTo>
                    <a:pt x="20" y="250"/>
                  </a:moveTo>
                  <a:lnTo>
                    <a:pt x="142895" y="250"/>
                  </a:lnTo>
                </a:path>
              </a:pathLst>
            </a:custGeom>
            <a:solidFill>
              <a:srgbClr val="000000"/>
            </a:solidFill>
            <a:ln w="9525" cap="flat">
              <a:solidFill>
                <a:srgbClr val="999999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13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04B7CB-B926-9DC2-8E9F-8C144EAB1037}"/>
                </a:ext>
              </a:extLst>
            </p:cNvPr>
            <p:cNvSpPr txBox="1"/>
            <p:nvPr/>
          </p:nvSpPr>
          <p:spPr>
            <a:xfrm>
              <a:off x="3590479" y="3534680"/>
              <a:ext cx="433285" cy="1384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107315" tIns="53658" rIns="107315" bIns="5365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793" b="1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Cell division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33C1BEA-5F70-08B7-2448-5F5C824D1090}"/>
                </a:ext>
              </a:extLst>
            </p:cNvPr>
            <p:cNvSpPr/>
            <p:nvPr/>
          </p:nvSpPr>
          <p:spPr>
            <a:xfrm>
              <a:off x="3491419" y="3753256"/>
              <a:ext cx="142875" cy="9525"/>
            </a:xfrm>
            <a:custGeom>
              <a:avLst/>
              <a:gdLst>
                <a:gd name="connsiteX0" fmla="*/ 20 w 142875"/>
                <a:gd name="connsiteY0" fmla="*/ 250 h 9525"/>
                <a:gd name="connsiteX1" fmla="*/ 142895 w 142875"/>
                <a:gd name="connsiteY1" fmla="*/ 2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9525">
                  <a:moveTo>
                    <a:pt x="20" y="250"/>
                  </a:moveTo>
                  <a:lnTo>
                    <a:pt x="142895" y="250"/>
                  </a:lnTo>
                </a:path>
              </a:pathLst>
            </a:custGeom>
            <a:solidFill>
              <a:srgbClr val="000000"/>
            </a:solidFill>
            <a:ln w="9525" cap="flat">
              <a:solidFill>
                <a:srgbClr val="2196F3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7315" tIns="53658" rIns="107315" bIns="536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13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521B93-BD75-C50D-CDEC-E899E2A30A6D}"/>
                </a:ext>
              </a:extLst>
            </p:cNvPr>
            <p:cNvSpPr txBox="1"/>
            <p:nvPr/>
          </p:nvSpPr>
          <p:spPr>
            <a:xfrm>
              <a:off x="3590479" y="3658505"/>
              <a:ext cx="462103" cy="1384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107315" tIns="53658" rIns="107315" bIns="5365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793" b="1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Infection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19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4C68-01BD-A84F-34E4-C2702652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FB7E2-82DF-598F-E214-00E65C69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What is a Language Model?</a:t>
            </a: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75BA38-AC3A-2985-1341-BFCF362C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12103" y="2317152"/>
            <a:ext cx="13482215" cy="1133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18" dirty="0"/>
              <a:t>A computer system that </a:t>
            </a:r>
            <a:r>
              <a:rPr lang="en-US" sz="2818" b="1" dirty="0"/>
              <a:t>learns</a:t>
            </a:r>
            <a:r>
              <a:rPr lang="en-US" sz="2818" dirty="0"/>
              <a:t> </a:t>
            </a:r>
            <a:r>
              <a:rPr lang="en-US" sz="2818" b="1" dirty="0"/>
              <a:t>patterns</a:t>
            </a:r>
            <a:r>
              <a:rPr lang="en-US" sz="2818" dirty="0"/>
              <a:t> from text data to </a:t>
            </a:r>
            <a:r>
              <a:rPr lang="en-US" sz="2818" b="1" dirty="0"/>
              <a:t>predict</a:t>
            </a:r>
            <a:r>
              <a:rPr lang="en-US" sz="2818" dirty="0"/>
              <a:t> and generate </a:t>
            </a:r>
            <a:r>
              <a:rPr lang="en-US" sz="2818" b="1" dirty="0"/>
              <a:t>language</a:t>
            </a:r>
            <a:r>
              <a:rPr lang="en-US" sz="2818" dirty="0"/>
              <a:t>.</a:t>
            </a:r>
          </a:p>
          <a:p>
            <a:pPr marL="0" indent="0">
              <a:buNone/>
            </a:pPr>
            <a:r>
              <a:rPr lang="en-US" sz="2818" dirty="0"/>
              <a:t>e.g. Google Translate, texting autocomplete, grammar checkers, LLMs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29F40-AC6D-773E-C870-A282E0BCD0E4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ogo of a foreign language&#10;&#10;AI-generated content may be incorrect.">
            <a:extLst>
              <a:ext uri="{FF2B5EF4-FFF2-40B4-BE49-F238E27FC236}">
                <a16:creationId xmlns:a16="http://schemas.microsoft.com/office/drawing/2014/main" id="{F5D6E820-0A56-8643-D734-2A17F9C8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179" y="4953006"/>
            <a:ext cx="3374320" cy="191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8D97D4-4E64-A707-6F20-16A35D2A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r="4664" b="20776"/>
          <a:stretch/>
        </p:blipFill>
        <p:spPr>
          <a:xfrm>
            <a:off x="5113082" y="4538465"/>
            <a:ext cx="4780158" cy="2681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hand holding a phone&#10;&#10;AI-generated content may be incorrect.">
            <a:extLst>
              <a:ext uri="{FF2B5EF4-FFF2-40B4-BE49-F238E27FC236}">
                <a16:creationId xmlns:a16="http://schemas.microsoft.com/office/drawing/2014/main" id="{1BDCB542-DA09-E0E1-44F9-7D110DDA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" y="3670151"/>
            <a:ext cx="4910381" cy="4910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85928D85-8C42-16E0-F54D-0534E87B2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6EA2BD-18CB-5446-6513-7EE36E47596D}"/>
                  </a:ext>
                </a:extLst>
              </p14:cNvPr>
              <p14:cNvContentPartPr/>
              <p14:nvPr/>
            </p14:nvContentPartPr>
            <p14:xfrm>
              <a:off x="-2478956" y="2742484"/>
              <a:ext cx="11914924" cy="43838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6EA2BD-18CB-5446-6513-7EE36E475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88316" y="2733124"/>
                <a:ext cx="11933644" cy="4402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5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3965-76B6-6CA9-649E-A1B4F49B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6091B-3DA1-D6D0-6354-03E2752F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61" y="-1996841"/>
            <a:ext cx="13081465" cy="712787"/>
          </a:xfrm>
        </p:spPr>
        <p:txBody>
          <a:bodyPr>
            <a:normAutofit/>
          </a:bodyPr>
          <a:lstStyle/>
          <a:p>
            <a:r>
              <a:rPr lang="en-US" dirty="0"/>
              <a:t>A Very Simple Language Model: </a:t>
            </a:r>
            <a:r>
              <a:rPr lang="en-US" dirty="0" err="1"/>
              <a:t>Fourgram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58FB5E-2748-F10E-0906-28AD883EB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83337" y="1863517"/>
            <a:ext cx="12601821" cy="1523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18" dirty="0"/>
              <a:t>• A </a:t>
            </a:r>
            <a:r>
              <a:rPr lang="en-US" sz="2818" dirty="0" err="1"/>
              <a:t>fourgram</a:t>
            </a:r>
            <a:r>
              <a:rPr lang="en-US" sz="2818" dirty="0"/>
              <a:t> estimates the probability of a word based on the three words that come right before it. Bigrams, trigrams etc. also common</a:t>
            </a:r>
          </a:p>
          <a:p>
            <a:pPr marL="0" indent="0">
              <a:buNone/>
            </a:pPr>
            <a:r>
              <a:rPr lang="en-US" sz="2818" dirty="0"/>
              <a:t>• N-grams used in search boxes, autocomplete.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40FDE-8E06-D7B9-A492-F5A7934E1EBF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A36C325-CFBE-249A-C626-CEA056656921}"/>
              </a:ext>
            </a:extLst>
          </p:cNvPr>
          <p:cNvSpPr txBox="1">
            <a:spLocks/>
          </p:cNvSpPr>
          <p:nvPr/>
        </p:nvSpPr>
        <p:spPr>
          <a:xfrm>
            <a:off x="-2885021" y="5199696"/>
            <a:ext cx="5170589" cy="2997301"/>
          </a:xfrm>
          <a:prstGeom prst="roundRect">
            <a:avLst>
              <a:gd name="adj" fmla="val 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07315" tIns="53658" rIns="107315" bIns="5365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how to bake bread</a:t>
            </a: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weather today </a:t>
            </a:r>
            <a:r>
              <a:rPr lang="en-US" sz="1878" dirty="0" err="1">
                <a:latin typeface="Consolas" panose="020B0609020204030204" pitchFamily="49" charset="0"/>
                <a:cs typeface="Consolas" panose="020B0609020204030204" pitchFamily="49" charset="0"/>
              </a:rPr>
              <a:t>london</a:t>
            </a: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78" dirty="0" err="1">
                <a:latin typeface="Consolas" panose="020B0609020204030204" pitchFamily="49" charset="0"/>
                <a:cs typeface="Consolas" panose="020B0609020204030204" pitchFamily="49" charset="0"/>
              </a:rPr>
              <a:t>uk</a:t>
            </a:r>
            <a:endParaRPr lang="en-US" sz="1878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what is the weather like today</a:t>
            </a: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what is the capital of </a:t>
            </a:r>
            <a:r>
              <a:rPr lang="en-US" sz="1878" dirty="0" err="1">
                <a:latin typeface="Consolas" panose="020B0609020204030204" pitchFamily="49" charset="0"/>
                <a:cs typeface="Consolas" panose="020B0609020204030204" pitchFamily="49" charset="0"/>
              </a:rPr>
              <a:t>spain</a:t>
            </a:r>
            <a:endParaRPr lang="en-US" sz="1878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what is the capital of </a:t>
            </a:r>
            <a:r>
              <a:rPr lang="en-US" sz="1878" dirty="0" err="1">
                <a:latin typeface="Consolas" panose="020B0609020204030204" pitchFamily="49" charset="0"/>
                <a:cs typeface="Consolas" panose="020B0609020204030204" pitchFamily="49" charset="0"/>
              </a:rPr>
              <a:t>france</a:t>
            </a:r>
            <a:endParaRPr lang="en-US" sz="1878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best coffee shops nearby</a:t>
            </a:r>
          </a:p>
          <a:p>
            <a:pPr marL="0" indent="0">
              <a:buNone/>
            </a:pPr>
            <a:r>
              <a:rPr lang="en-US" sz="1878" dirty="0">
                <a:latin typeface="Consolas" panose="020B0609020204030204" pitchFamily="49" charset="0"/>
                <a:cs typeface="Consolas" panose="020B0609020204030204" pitchFamily="49" charset="0"/>
              </a:rPr>
              <a:t>what is the best way to learn French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AB29D-D7BE-5866-2E0F-3E64224061CC}"/>
              </a:ext>
            </a:extLst>
          </p:cNvPr>
          <p:cNvSpPr txBox="1"/>
          <p:nvPr/>
        </p:nvSpPr>
        <p:spPr>
          <a:xfrm>
            <a:off x="-1734616" y="4650010"/>
            <a:ext cx="28697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13" dirty="0">
                <a:latin typeface="Consolas" panose="020B0609020204030204" pitchFamily="49" charset="0"/>
                <a:cs typeface="Consolas" panose="020B0609020204030204" pitchFamily="49" charset="0"/>
              </a:rPr>
              <a:t>Training Corpus: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87EC2-663E-B010-95CC-81C321A90D7E}"/>
              </a:ext>
            </a:extLst>
          </p:cNvPr>
          <p:cNvSpPr txBox="1"/>
          <p:nvPr/>
        </p:nvSpPr>
        <p:spPr>
          <a:xfrm>
            <a:off x="3187576" y="10643697"/>
            <a:ext cx="6861032" cy="1248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7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sees "what is the," and checks how this phrase was completed in the corpus. </a:t>
            </a:r>
          </a:p>
          <a:p>
            <a:r>
              <a:rPr lang="en-US" sz="187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"Capital" came next 2 times, "weather" 1 time, and "best" 1 time. So it thinks "capital" is more likely to follow.</a:t>
            </a:r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E700D8A7-F83B-9634-9035-A4077CC56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18065" r="17556" b="22875"/>
          <a:stretch/>
        </p:blipFill>
        <p:spPr>
          <a:xfrm>
            <a:off x="4403474" y="5039992"/>
            <a:ext cx="4086640" cy="2469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9E93D6-95A3-8FEC-3C7B-C676AD9C47DE}"/>
              </a:ext>
            </a:extLst>
          </p:cNvPr>
          <p:cNvSpPr txBox="1"/>
          <p:nvPr/>
        </p:nvSpPr>
        <p:spPr>
          <a:xfrm>
            <a:off x="4535521" y="4714783"/>
            <a:ext cx="3584541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13" dirty="0">
                <a:latin typeface="Consolas" panose="020B0609020204030204" pitchFamily="49" charset="0"/>
                <a:cs typeface="Consolas" panose="020B0609020204030204" pitchFamily="49" charset="0"/>
              </a:rPr>
              <a:t>Language Model Output: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F4741A-4092-C531-6ED0-706C05358325}"/>
              </a:ext>
            </a:extLst>
          </p:cNvPr>
          <p:cNvSpPr/>
          <p:nvPr/>
        </p:nvSpPr>
        <p:spPr>
          <a:xfrm>
            <a:off x="-3213782" y="3713037"/>
            <a:ext cx="13501078" cy="62908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18" dirty="0"/>
              <a:t>Toy example of </a:t>
            </a:r>
            <a:r>
              <a:rPr lang="en-US" sz="2818" dirty="0" err="1"/>
              <a:t>fourgram</a:t>
            </a:r>
            <a:r>
              <a:rPr lang="en-US" sz="2818" dirty="0"/>
              <a:t> model: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6C49108-018A-CC45-0D04-AB4A846F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8" grpId="0"/>
      <p:bldP spid="10" grpId="0"/>
      <p:bldP spid="16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F83C-DE44-43A6-AE3A-03A3A640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1D046-9ADA-0E81-B411-34E19AFC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61" y="-1996841"/>
            <a:ext cx="13081465" cy="712787"/>
          </a:xfrm>
        </p:spPr>
        <p:txBody>
          <a:bodyPr>
            <a:normAutofit/>
          </a:bodyPr>
          <a:lstStyle/>
          <a:p>
            <a:r>
              <a:rPr lang="en-US" dirty="0"/>
              <a:t>Live demo: fivegram trained on children’s storybooks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21A7D6-E009-F146-C6DE-3CB99219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987" y="3051143"/>
            <a:ext cx="4820741" cy="3893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3" b="1" dirty="0"/>
              <a:t>Summary of demo</a:t>
            </a:r>
          </a:p>
          <a:p>
            <a:pPr marL="0" indent="0">
              <a:buNone/>
            </a:pPr>
            <a:r>
              <a:rPr lang="en-US" sz="2583" dirty="0"/>
              <a:t>• n-gram uses </a:t>
            </a:r>
            <a:r>
              <a:rPr lang="en-US" sz="2583" b="1" dirty="0"/>
              <a:t>naïve</a:t>
            </a:r>
            <a:r>
              <a:rPr lang="en-US" sz="2583" dirty="0"/>
              <a:t> </a:t>
            </a:r>
            <a:r>
              <a:rPr lang="en-US" sz="2583" b="1" dirty="0"/>
              <a:t>training/inference</a:t>
            </a:r>
            <a:r>
              <a:rPr lang="en-US" sz="2583" dirty="0"/>
              <a:t> (just counting; no understanding)</a:t>
            </a:r>
          </a:p>
          <a:p>
            <a:pPr marL="0" indent="0">
              <a:buNone/>
            </a:pPr>
            <a:r>
              <a:rPr lang="en-US" sz="2583" dirty="0"/>
              <a:t>• Extremely </a:t>
            </a:r>
            <a:r>
              <a:rPr lang="en-US" sz="2583" b="1" dirty="0"/>
              <a:t>limited context</a:t>
            </a:r>
          </a:p>
          <a:p>
            <a:pPr marL="0" indent="0">
              <a:buNone/>
            </a:pPr>
            <a:r>
              <a:rPr lang="en-US" sz="2583" dirty="0"/>
              <a:t>• But still </a:t>
            </a:r>
            <a:r>
              <a:rPr lang="en-US" sz="2583" b="1" dirty="0"/>
              <a:t>proof of concept</a:t>
            </a:r>
            <a:r>
              <a:rPr lang="en-US" sz="2583" dirty="0"/>
              <a:t>: </a:t>
            </a:r>
            <a:r>
              <a:rPr lang="en-US" sz="2583" b="1" dirty="0"/>
              <a:t>statistical learning </a:t>
            </a:r>
            <a:r>
              <a:rPr lang="en-US" sz="2583" dirty="0"/>
              <a:t>from text can produce (partly) </a:t>
            </a:r>
            <a:r>
              <a:rPr lang="en-US" sz="2583" b="1" dirty="0"/>
              <a:t>coherent predictions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36F4E5-E760-A3F3-F4A3-A3A90B3BA27F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C14EB8F8-1D6A-C4E6-5813-03AC1898A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"/>
          <a:stretch/>
        </p:blipFill>
        <p:spPr>
          <a:xfrm>
            <a:off x="-3353158" y="2061463"/>
            <a:ext cx="8264433" cy="6072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AEA761F2-B4B2-AA86-B92A-B1203CD6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CC0C0-4CD9-9FCD-0894-B8391091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74680-B85E-3334-DF1B-7DC782D4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4"/>
            <a:ext cx="13513342" cy="2949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</a:t>
            </a:r>
            <a:r>
              <a:rPr lang="en-GB" dirty="0"/>
              <a:t> An n-gram model, like the </a:t>
            </a:r>
            <a:r>
              <a:rPr lang="en-GB" dirty="0" err="1"/>
              <a:t>fourgram</a:t>
            </a:r>
            <a:r>
              <a:rPr lang="en-GB" dirty="0"/>
              <a:t> example, primarily makes predictions based on: </a:t>
            </a:r>
          </a:p>
          <a:p>
            <a:pPr marL="0" indent="0">
              <a:buNone/>
            </a:pPr>
            <a:r>
              <a:rPr lang="en-GB" dirty="0"/>
              <a:t>A. The grammatical structure of a sentence. </a:t>
            </a:r>
          </a:p>
          <a:p>
            <a:pPr marL="0" indent="0">
              <a:buNone/>
            </a:pPr>
            <a:r>
              <a:rPr lang="en-GB" dirty="0"/>
              <a:t>B. The statistical likelihood of word sequences observed in training data.</a:t>
            </a:r>
          </a:p>
          <a:p>
            <a:pPr marL="0" indent="0">
              <a:buNone/>
            </a:pPr>
            <a:r>
              <a:rPr lang="en-GB" dirty="0"/>
              <a:t>C. A deep understanding of the meaning or intent behind the words.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8B809-041D-E5E8-FC05-44A1683290F5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51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EDEB-602B-4B3B-9574-9EB41DACD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3494" y="3185214"/>
            <a:ext cx="7183378" cy="2952603"/>
          </a:xfrm>
        </p:spPr>
        <p:txBody>
          <a:bodyPr wrap="square">
            <a:spAutoFit/>
          </a:bodyPr>
          <a:lstStyle/>
          <a:p>
            <a:pPr algn="l"/>
            <a:r>
              <a:rPr lang="en-US" sz="5163" dirty="0">
                <a:solidFill>
                  <a:srgbClr val="417D86"/>
                </a:solidFill>
              </a:rPr>
              <a:t>The rise of the GPTs</a:t>
            </a:r>
            <a:br>
              <a:rPr lang="en-US" sz="5163" dirty="0">
                <a:solidFill>
                  <a:srgbClr val="417D86"/>
                </a:solidFill>
              </a:rPr>
            </a:br>
            <a:r>
              <a:rPr lang="en-US" sz="5163" dirty="0">
                <a:solidFill>
                  <a:srgbClr val="417D86"/>
                </a:solidFill>
              </a:rPr>
              <a:t>Generative</a:t>
            </a:r>
            <a:br>
              <a:rPr lang="en-US" sz="5163" dirty="0">
                <a:solidFill>
                  <a:srgbClr val="417D86"/>
                </a:solidFill>
              </a:rPr>
            </a:br>
            <a:r>
              <a:rPr lang="en-US" sz="5163" dirty="0">
                <a:solidFill>
                  <a:srgbClr val="417D86"/>
                </a:solidFill>
              </a:rPr>
              <a:t>Pretrained</a:t>
            </a:r>
            <a:br>
              <a:rPr lang="en-US" sz="5163" dirty="0">
                <a:solidFill>
                  <a:srgbClr val="417D86"/>
                </a:solidFill>
              </a:rPr>
            </a:br>
            <a:r>
              <a:rPr lang="en-US" sz="5163" dirty="0">
                <a:solidFill>
                  <a:srgbClr val="417D86"/>
                </a:solidFill>
              </a:rPr>
              <a:t>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A008F-383D-C749-88DA-15BAF857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848" y="-605012"/>
            <a:ext cx="74526" cy="89430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F61B218-2299-B6A3-49C4-6A13D8BF89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95" y="928691"/>
            <a:ext cx="5488704" cy="7734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475786-5825-7060-AB02-48CE410F79DE}"/>
              </a:ext>
            </a:extLst>
          </p:cNvPr>
          <p:cNvSpPr/>
          <p:nvPr/>
        </p:nvSpPr>
        <p:spPr>
          <a:xfrm>
            <a:off x="4250759" y="271847"/>
            <a:ext cx="6710273" cy="9362311"/>
          </a:xfrm>
          <a:prstGeom prst="rect">
            <a:avLst/>
          </a:prstGeom>
          <a:solidFill>
            <a:srgbClr val="57A7B3">
              <a:alpha val="12941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0CEC638-C4A5-6943-7FF6-2C49F86AF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84F-04DD-BAED-C1EF-31BBB6E3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25308-3204-C6BA-5CA4-F6E19E0E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61" y="-1996841"/>
            <a:ext cx="13081465" cy="712787"/>
          </a:xfrm>
        </p:spPr>
        <p:txBody>
          <a:bodyPr>
            <a:normAutofit/>
          </a:bodyPr>
          <a:lstStyle/>
          <a:p>
            <a:r>
              <a:rPr lang="en-US" dirty="0"/>
              <a:t>“Generative”?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219AC5-9CEC-3CE8-7BCB-1EEEC598C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7" y="1906924"/>
            <a:ext cx="13332074" cy="142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3" dirty="0"/>
              <a:t>• In the past, most language models were used for classification e.g. spam detection, sentiment analysis</a:t>
            </a:r>
          </a:p>
          <a:p>
            <a:pPr marL="0" indent="0">
              <a:buNone/>
            </a:pPr>
            <a:r>
              <a:rPr lang="en-US" sz="2583" dirty="0"/>
              <a:t>• Generative models </a:t>
            </a:r>
            <a:r>
              <a:rPr lang="en-US" sz="2583" b="1" dirty="0"/>
              <a:t>generate</a:t>
            </a:r>
            <a:r>
              <a:rPr lang="en-US" sz="2583" dirty="0"/>
              <a:t> outputs based on prompts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2AFAD-CB57-A5F1-CE6F-3288189740E3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yellow and blue background with black outline and a yellow and blue background&#10;&#10;AI-generated content may be incorrect.">
            <a:extLst>
              <a:ext uri="{FF2B5EF4-FFF2-40B4-BE49-F238E27FC236}">
                <a16:creationId xmlns:a16="http://schemas.microsoft.com/office/drawing/2014/main" id="{5FFCEDAC-5736-3400-2087-B8DD4BB5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66" b="41334"/>
          <a:stretch/>
        </p:blipFill>
        <p:spPr>
          <a:xfrm>
            <a:off x="96823" y="4339543"/>
            <a:ext cx="6664364" cy="2665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FC8A5-B64A-26CE-B2D4-43C30CB2C81C}"/>
              </a:ext>
            </a:extLst>
          </p:cNvPr>
          <p:cNvSpPr txBox="1"/>
          <p:nvPr/>
        </p:nvSpPr>
        <p:spPr>
          <a:xfrm>
            <a:off x="3187572" y="5419567"/>
            <a:ext cx="534762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>
                <a:solidFill>
                  <a:schemeClr val="bg1"/>
                </a:solidFill>
              </a:rPr>
              <a:t>VS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B3ED7DF-C3EA-90A5-6A9E-8D6846D1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E2EEF-F1D4-ABB0-1AE5-7ED54B10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F4F153-1275-986D-7890-7F88DDC1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61" y="-1996841"/>
            <a:ext cx="13081465" cy="712787"/>
          </a:xfrm>
        </p:spPr>
        <p:txBody>
          <a:bodyPr>
            <a:normAutofit/>
          </a:bodyPr>
          <a:lstStyle/>
          <a:p>
            <a:r>
              <a:rPr lang="en-US" dirty="0"/>
              <a:t>“Pre-trained”?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8065DC-118E-61B0-B015-4B1F726A0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7" y="1906922"/>
            <a:ext cx="13332074" cy="230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3" dirty="0"/>
              <a:t>• Our n-gram model (and many ML models) are small/simple enough to be trained quickly on new datasets or tasks.</a:t>
            </a:r>
          </a:p>
          <a:p>
            <a:pPr marL="0" indent="0">
              <a:buNone/>
            </a:pPr>
            <a:r>
              <a:rPr lang="en-US" sz="2583" dirty="0"/>
              <a:t>• But GPTs need to be first pre-trained on </a:t>
            </a:r>
            <a:r>
              <a:rPr lang="en-US" sz="2583" b="1" dirty="0"/>
              <a:t>massive </a:t>
            </a:r>
            <a:r>
              <a:rPr lang="en-US" sz="2583" dirty="0"/>
              <a:t>datasets using lots of power and computation</a:t>
            </a:r>
          </a:p>
          <a:p>
            <a:pPr marL="0" indent="0">
              <a:buNone/>
            </a:pPr>
            <a:r>
              <a:rPr lang="en-US" sz="2583" dirty="0"/>
              <a:t>• This creates a </a:t>
            </a:r>
            <a:r>
              <a:rPr lang="en-US" sz="2583" b="1" dirty="0"/>
              <a:t>foundation model </a:t>
            </a:r>
            <a:r>
              <a:rPr lang="en-US" sz="2583" dirty="0"/>
              <a:t>with important knowledge (grammar, facts, reasoning patterns)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B3A5D6-5853-4ED5-2FE5-A00000AAEE85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iagram of a computer&#10;&#10;AI-generated content may be incorrect.">
            <a:extLst>
              <a:ext uri="{FF2B5EF4-FFF2-40B4-BE49-F238E27FC236}">
                <a16:creationId xmlns:a16="http://schemas.microsoft.com/office/drawing/2014/main" id="{D0B28562-EE16-4459-F74E-CE653982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7" b="34216"/>
          <a:stretch/>
        </p:blipFill>
        <p:spPr>
          <a:xfrm>
            <a:off x="-2889020" y="4121899"/>
            <a:ext cx="12403795" cy="3667377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87472520-288C-2658-0683-1981CE9F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D2F1-2B2D-8B20-A3F3-4A749742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F9F1B7-36D7-4464-48B6-31B22CA0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61" y="-1996841"/>
            <a:ext cx="13081465" cy="712787"/>
          </a:xfrm>
        </p:spPr>
        <p:txBody>
          <a:bodyPr>
            <a:normAutofit/>
          </a:bodyPr>
          <a:lstStyle/>
          <a:p>
            <a:r>
              <a:rPr lang="en-US" dirty="0"/>
              <a:t>“Transformer”?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83D343-C08D-E77E-05ED-78F23145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7" y="1906924"/>
            <a:ext cx="13332074" cy="142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3" dirty="0"/>
              <a:t>A special type of neural network (machine learning technique) that is great for language modeling.</a:t>
            </a:r>
          </a:p>
          <a:p>
            <a:pPr marL="0" indent="0">
              <a:buNone/>
            </a:pPr>
            <a:r>
              <a:rPr lang="en-US" sz="2583" dirty="0"/>
              <a:t>Technique published in 2017 by a Google team.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46BC97-548F-3B98-1A86-F978DFC02244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2AF1FB-4B46-7F4F-3CF5-4E85F973A1A5}"/>
              </a:ext>
            </a:extLst>
          </p:cNvPr>
          <p:cNvSpPr txBox="1"/>
          <p:nvPr/>
        </p:nvSpPr>
        <p:spPr>
          <a:xfrm>
            <a:off x="-3353161" y="2902651"/>
            <a:ext cx="5082503" cy="1682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83" b="1" dirty="0"/>
              <a:t>1. Sees the bigger picture</a:t>
            </a:r>
          </a:p>
          <a:p>
            <a:r>
              <a:rPr lang="en-US" sz="2583" dirty="0"/>
              <a:t>• Much longer context</a:t>
            </a:r>
          </a:p>
          <a:p>
            <a:r>
              <a:rPr lang="en-US" sz="2583" dirty="0"/>
              <a:t>• Decides which words matter for prediction (smart highlighter)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6F208-360E-CA40-B975-BBE8CC140ED3}"/>
              </a:ext>
            </a:extLst>
          </p:cNvPr>
          <p:cNvSpPr txBox="1"/>
          <p:nvPr/>
        </p:nvSpPr>
        <p:spPr>
          <a:xfrm>
            <a:off x="2287822" y="2962728"/>
            <a:ext cx="4206255" cy="12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83" b="1" dirty="0"/>
              <a:t>2. Rich internal representation of word 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855ED-30B0-49DE-4BB1-19E38C96BB9B}"/>
              </a:ext>
            </a:extLst>
          </p:cNvPr>
          <p:cNvSpPr txBox="1"/>
          <p:nvPr/>
        </p:nvSpPr>
        <p:spPr>
          <a:xfrm>
            <a:off x="6923221" y="2962729"/>
            <a:ext cx="3363560" cy="12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83" b="1" dirty="0"/>
              <a:t>3. Trains really well on modern GPUs</a:t>
            </a:r>
          </a:p>
          <a:p>
            <a:endParaRPr lang="en-US" sz="2583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E1018-8B97-4AEF-DF8E-68C881D3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783" y="5178273"/>
            <a:ext cx="3671152" cy="3469532"/>
          </a:xfrm>
          <a:prstGeom prst="rect">
            <a:avLst/>
          </a:prstGeom>
        </p:spPr>
      </p:pic>
      <p:pic>
        <p:nvPicPr>
          <p:cNvPr id="19" name="Picture 18" descr="A group of colorful dots&#10;&#10;AI-generated content may be incorrect.">
            <a:extLst>
              <a:ext uri="{FF2B5EF4-FFF2-40B4-BE49-F238E27FC236}">
                <a16:creationId xmlns:a16="http://schemas.microsoft.com/office/drawing/2014/main" id="{CC1CCBDC-2C15-5585-B75C-B07CC52A0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90" y="4401856"/>
            <a:ext cx="4206255" cy="3443792"/>
          </a:xfrm>
          <a:prstGeom prst="rect">
            <a:avLst/>
          </a:prstGeom>
        </p:spPr>
      </p:pic>
      <p:pic>
        <p:nvPicPr>
          <p:cNvPr id="21" name="Picture 20" descr="A close-up of a computer fan&#10;&#10;AI-generated content may be incorrect.">
            <a:extLst>
              <a:ext uri="{FF2B5EF4-FFF2-40B4-BE49-F238E27FC236}">
                <a16:creationId xmlns:a16="http://schemas.microsoft.com/office/drawing/2014/main" id="{29D29A8A-4D46-3A4A-6456-756D7379D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49" y="5229889"/>
            <a:ext cx="3807488" cy="2855617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40CB057B-3F3E-90E1-C9D8-08DDE52FD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260634E8-190D-A819-123A-2CC9F38EBF0E}"/>
              </a:ext>
            </a:extLst>
          </p:cNvPr>
          <p:cNvSpPr/>
          <p:nvPr/>
        </p:nvSpPr>
        <p:spPr>
          <a:xfrm>
            <a:off x="-5122347" y="-3246846"/>
            <a:ext cx="3074916" cy="3031741"/>
          </a:xfrm>
          <a:custGeom>
            <a:avLst/>
            <a:gdLst/>
            <a:ahLst/>
            <a:cxnLst/>
            <a:rect l="l" t="t" r="r" b="b"/>
            <a:pathLst>
              <a:path w="2190870" h="1622612">
                <a:moveTo>
                  <a:pt x="51514" y="0"/>
                </a:moveTo>
                <a:lnTo>
                  <a:pt x="2139356" y="0"/>
                </a:lnTo>
                <a:cubicBezTo>
                  <a:pt x="2153018" y="0"/>
                  <a:pt x="2166121" y="5427"/>
                  <a:pt x="2175782" y="15088"/>
                </a:cubicBezTo>
                <a:cubicBezTo>
                  <a:pt x="2185442" y="24749"/>
                  <a:pt x="2190870" y="37851"/>
                  <a:pt x="2190870" y="51514"/>
                </a:cubicBezTo>
                <a:lnTo>
                  <a:pt x="2190870" y="1571099"/>
                </a:lnTo>
                <a:cubicBezTo>
                  <a:pt x="2190870" y="1584761"/>
                  <a:pt x="2185442" y="1597864"/>
                  <a:pt x="2175782" y="1607524"/>
                </a:cubicBezTo>
                <a:cubicBezTo>
                  <a:pt x="2166121" y="1617185"/>
                  <a:pt x="2153018" y="1622612"/>
                  <a:pt x="2139356" y="1622612"/>
                </a:cubicBezTo>
                <a:lnTo>
                  <a:pt x="51514" y="1622612"/>
                </a:lnTo>
                <a:cubicBezTo>
                  <a:pt x="37851" y="1622612"/>
                  <a:pt x="24749" y="1617185"/>
                  <a:pt x="15088" y="1607524"/>
                </a:cubicBezTo>
                <a:cubicBezTo>
                  <a:pt x="5427" y="1597864"/>
                  <a:pt x="0" y="1584761"/>
                  <a:pt x="0" y="1571099"/>
                </a:cubicBezTo>
                <a:lnTo>
                  <a:pt x="0" y="51514"/>
                </a:lnTo>
                <a:cubicBezTo>
                  <a:pt x="0" y="37851"/>
                  <a:pt x="5427" y="24749"/>
                  <a:pt x="15088" y="15088"/>
                </a:cubicBezTo>
                <a:cubicBezTo>
                  <a:pt x="24749" y="5427"/>
                  <a:pt x="37851" y="0"/>
                  <a:pt x="51514" y="0"/>
                </a:cubicBezTo>
                <a:close/>
              </a:path>
            </a:pathLst>
          </a:custGeom>
          <a:solidFill>
            <a:srgbClr val="5FAFBD"/>
          </a:solidFill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275251" y="-2365818"/>
            <a:ext cx="7515269" cy="18476237"/>
          </a:xfrm>
          <a:prstGeom prst="rect">
            <a:avLst/>
          </a:prstGeom>
        </p:spPr>
        <p:txBody>
          <a:bodyPr lIns="21463" tIns="21463" rIns="21463" bIns="21463" rtlCol="0" anchor="ctr"/>
          <a:lstStyle/>
          <a:p>
            <a:pPr algn="ctr"/>
            <a:endParaRPr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4706710" y="-7473526"/>
            <a:ext cx="16607639" cy="3501980"/>
          </a:xfrm>
          <a:custGeom>
            <a:avLst/>
            <a:gdLst/>
            <a:ahLst/>
            <a:cxnLst/>
            <a:rect l="l" t="t" r="r" b="b"/>
            <a:pathLst>
              <a:path w="2190870" h="1622612">
                <a:moveTo>
                  <a:pt x="51514" y="0"/>
                </a:moveTo>
                <a:lnTo>
                  <a:pt x="2139356" y="0"/>
                </a:lnTo>
                <a:cubicBezTo>
                  <a:pt x="2153018" y="0"/>
                  <a:pt x="2166121" y="5427"/>
                  <a:pt x="2175782" y="15088"/>
                </a:cubicBezTo>
                <a:cubicBezTo>
                  <a:pt x="2185442" y="24749"/>
                  <a:pt x="2190870" y="37851"/>
                  <a:pt x="2190870" y="51514"/>
                </a:cubicBezTo>
                <a:lnTo>
                  <a:pt x="2190870" y="1571099"/>
                </a:lnTo>
                <a:cubicBezTo>
                  <a:pt x="2190870" y="1584761"/>
                  <a:pt x="2185442" y="1597864"/>
                  <a:pt x="2175782" y="1607524"/>
                </a:cubicBezTo>
                <a:cubicBezTo>
                  <a:pt x="2166121" y="1617185"/>
                  <a:pt x="2153018" y="1622612"/>
                  <a:pt x="2139356" y="1622612"/>
                </a:cubicBezTo>
                <a:lnTo>
                  <a:pt x="51514" y="1622612"/>
                </a:lnTo>
                <a:cubicBezTo>
                  <a:pt x="37851" y="1622612"/>
                  <a:pt x="24749" y="1617185"/>
                  <a:pt x="15088" y="1607524"/>
                </a:cubicBezTo>
                <a:cubicBezTo>
                  <a:pt x="5427" y="1597864"/>
                  <a:pt x="0" y="1584761"/>
                  <a:pt x="0" y="1571099"/>
                </a:cubicBezTo>
                <a:lnTo>
                  <a:pt x="0" y="51514"/>
                </a:lnTo>
                <a:cubicBezTo>
                  <a:pt x="0" y="37851"/>
                  <a:pt x="5427" y="24749"/>
                  <a:pt x="15088" y="15088"/>
                </a:cubicBezTo>
                <a:cubicBezTo>
                  <a:pt x="24749" y="5427"/>
                  <a:pt x="37851" y="0"/>
                  <a:pt x="51514" y="0"/>
                </a:cubicBezTo>
                <a:close/>
              </a:path>
            </a:pathLst>
          </a:custGeom>
          <a:solidFill>
            <a:srgbClr val="5FAFBD"/>
          </a:solidFill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2217610" y="-7536520"/>
            <a:ext cx="7457626" cy="5652991"/>
          </a:xfrm>
          <a:prstGeom prst="rect">
            <a:avLst/>
          </a:prstGeom>
        </p:spPr>
        <p:txBody>
          <a:bodyPr lIns="21463" tIns="21463" rIns="21463" bIns="21463" rtlCol="0" anchor="ctr"/>
          <a:lstStyle/>
          <a:p>
            <a:pPr algn="ctr"/>
            <a:endParaRPr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4290896" y="-7259702"/>
            <a:ext cx="15218276" cy="1284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345" dirty="0">
                <a:solidFill>
                  <a:srgbClr val="FFFFFF"/>
                </a:solidFill>
                <a:latin typeface="Calibri" panose="020F0502020204030204" pitchFamily="34" charset="0"/>
                <a:ea typeface="Balsamiq Sans"/>
                <a:cs typeface="Calibri" panose="020F0502020204030204" pitchFamily="34" charset="0"/>
                <a:sym typeface="Balsamiq Sans"/>
              </a:rPr>
              <a:t>How to choose an LLM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3398809" y="-5961210"/>
            <a:ext cx="5691103" cy="770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7" b="1" i="1" dirty="0">
                <a:solidFill>
                  <a:srgbClr val="FFFFFF"/>
                </a:solidFill>
                <a:latin typeface="Calibri" panose="020F0502020204030204" pitchFamily="34" charset="0"/>
                <a:ea typeface="Balsamiq Sans Italics"/>
                <a:cs typeface="Calibri" panose="020F0502020204030204" pitchFamily="34" charset="0"/>
                <a:sym typeface="Balsamiq Sans Italics"/>
              </a:rPr>
              <a:t>6 Factors to consider</a:t>
            </a:r>
          </a:p>
        </p:txBody>
      </p:sp>
      <p:sp>
        <p:nvSpPr>
          <p:cNvPr id="9" name="AutoShape 9"/>
          <p:cNvSpPr/>
          <p:nvPr/>
        </p:nvSpPr>
        <p:spPr>
          <a:xfrm>
            <a:off x="-4290894" y="-3647215"/>
            <a:ext cx="15212394" cy="0"/>
          </a:xfrm>
          <a:prstGeom prst="line">
            <a:avLst/>
          </a:prstGeom>
          <a:ln w="57150" cap="flat">
            <a:solidFill>
              <a:srgbClr val="5FAFBD"/>
            </a:solidFill>
            <a:prstDash val="solid"/>
            <a:headEnd type="oval" w="med" len="med"/>
            <a:tailEnd type="oval" w="med" len="med"/>
          </a:ln>
        </p:spPr>
        <p:txBody>
          <a:bodyPr/>
          <a:lstStyle/>
          <a:p>
            <a:endParaRPr lang="en-US" sz="2055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-4522729" y="-1762433"/>
            <a:ext cx="15212394" cy="0"/>
          </a:xfrm>
          <a:prstGeom prst="line">
            <a:avLst/>
          </a:prstGeom>
          <a:ln w="57150" cap="flat">
            <a:solidFill>
              <a:srgbClr val="5FAFBD"/>
            </a:solidFill>
            <a:prstDash val="solid"/>
            <a:headEnd type="oval" w="med" len="med"/>
            <a:tailEnd type="oval" w="med" len="med"/>
          </a:ln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-4522729" y="4694920"/>
            <a:ext cx="15212394" cy="0"/>
          </a:xfrm>
          <a:prstGeom prst="line">
            <a:avLst/>
          </a:prstGeom>
          <a:ln w="57150" cap="flat">
            <a:solidFill>
              <a:srgbClr val="5FAFBD"/>
            </a:solidFill>
            <a:prstDash val="solid"/>
            <a:headEnd type="oval" w="med" len="med"/>
            <a:tailEnd type="oval" w="med" len="med"/>
          </a:ln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-4522729" y="11339591"/>
            <a:ext cx="15212394" cy="0"/>
          </a:xfrm>
          <a:prstGeom prst="line">
            <a:avLst/>
          </a:prstGeom>
          <a:ln w="57150" cap="flat">
            <a:solidFill>
              <a:srgbClr val="5FAFBD"/>
            </a:solidFill>
            <a:prstDash val="solid"/>
            <a:headEnd type="oval" w="med" len="med"/>
            <a:tailEnd type="oval" w="med" len="med"/>
          </a:ln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-4567417" y="11346335"/>
            <a:ext cx="15212394" cy="0"/>
          </a:xfrm>
          <a:prstGeom prst="line">
            <a:avLst/>
          </a:prstGeom>
          <a:ln w="57150" cap="flat">
            <a:solidFill>
              <a:srgbClr val="5FAFBD"/>
            </a:solidFill>
            <a:prstDash val="solid"/>
            <a:headEnd type="oval" w="med" len="med"/>
            <a:tailEnd type="oval" w="med" len="med"/>
          </a:ln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3911235" y="1977676"/>
            <a:ext cx="1626082" cy="2001332"/>
          </a:xfrm>
          <a:custGeom>
            <a:avLst/>
            <a:gdLst/>
            <a:ahLst/>
            <a:cxnLst/>
            <a:rect l="l" t="t" r="r" b="b"/>
            <a:pathLst>
              <a:path w="1343542" h="1653590">
                <a:moveTo>
                  <a:pt x="0" y="0"/>
                </a:moveTo>
                <a:lnTo>
                  <a:pt x="1343542" y="0"/>
                </a:lnTo>
                <a:lnTo>
                  <a:pt x="1343542" y="1653590"/>
                </a:lnTo>
                <a:lnTo>
                  <a:pt x="0" y="165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4308422" y="5343588"/>
            <a:ext cx="2031580" cy="2383087"/>
          </a:xfrm>
          <a:custGeom>
            <a:avLst/>
            <a:gdLst/>
            <a:ahLst/>
            <a:cxnLst/>
            <a:rect l="l" t="t" r="r" b="b"/>
            <a:pathLst>
              <a:path w="1678583" h="1969013">
                <a:moveTo>
                  <a:pt x="0" y="0"/>
                </a:moveTo>
                <a:lnTo>
                  <a:pt x="1678584" y="0"/>
                </a:lnTo>
                <a:lnTo>
                  <a:pt x="1678584" y="1969013"/>
                </a:lnTo>
                <a:lnTo>
                  <a:pt x="0" y="1969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4051271" y="11900177"/>
            <a:ext cx="1844490" cy="1891783"/>
          </a:xfrm>
          <a:custGeom>
            <a:avLst/>
            <a:gdLst/>
            <a:ahLst/>
            <a:cxnLst/>
            <a:rect l="l" t="t" r="r" b="b"/>
            <a:pathLst>
              <a:path w="1524000" h="1563077">
                <a:moveTo>
                  <a:pt x="0" y="0"/>
                </a:moveTo>
                <a:lnTo>
                  <a:pt x="1524000" y="0"/>
                </a:lnTo>
                <a:lnTo>
                  <a:pt x="1524000" y="1563076"/>
                </a:lnTo>
                <a:lnTo>
                  <a:pt x="0" y="1563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504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4854699" y="-3218890"/>
            <a:ext cx="4936031" cy="51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38" b="1" spc="25" dirty="0">
                <a:solidFill>
                  <a:srgbClr val="275964"/>
                </a:solidFill>
                <a:latin typeface="Calibri" panose="020F0502020204030204" pitchFamily="34" charset="0"/>
                <a:ea typeface="Balsamiq Sans Bold"/>
                <a:cs typeface="Calibri" panose="020F0502020204030204" pitchFamily="34" charset="0"/>
                <a:sym typeface="Balsamiq Sans Bold"/>
              </a:rPr>
              <a:t>Context Limit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998135" y="-1382002"/>
            <a:ext cx="4936031" cy="51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38" b="1" spc="25">
                <a:solidFill>
                  <a:srgbClr val="275964"/>
                </a:solidFill>
                <a:latin typeface="Calibri" panose="020F0502020204030204" pitchFamily="34" charset="0"/>
                <a:ea typeface="Balsamiq Sans Bold"/>
                <a:cs typeface="Calibri" panose="020F0502020204030204" pitchFamily="34" charset="0"/>
                <a:sym typeface="Balsamiq Sans Bold"/>
              </a:rPr>
              <a:t>Identifying Key Challenges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2055777" y="5213684"/>
            <a:ext cx="5763959" cy="102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38" b="1" spc="23">
                <a:solidFill>
                  <a:srgbClr val="275964"/>
                </a:solidFill>
                <a:latin typeface="Calibri" panose="020F0502020204030204" pitchFamily="34" charset="0"/>
                <a:ea typeface="Balsamiq Sans Bold"/>
                <a:cs typeface="Calibri" panose="020F0502020204030204" pitchFamily="34" charset="0"/>
                <a:sym typeface="Balsamiq Sans Bold"/>
              </a:rPr>
              <a:t>Creative Solutions for Supply Chain Optimization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-2008413" y="11779337"/>
            <a:ext cx="3107597" cy="51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38" b="1" spc="23">
                <a:solidFill>
                  <a:srgbClr val="275964"/>
                </a:solidFill>
                <a:latin typeface="Calibri" panose="020F0502020204030204" pitchFamily="34" charset="0"/>
                <a:ea typeface="Balsamiq Sans Bold"/>
                <a:cs typeface="Calibri" panose="020F0502020204030204" pitchFamily="34" charset="0"/>
                <a:sym typeface="Balsamiq Sans Bold"/>
              </a:rPr>
              <a:t>Action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2386501" y="12199410"/>
            <a:ext cx="3729063" cy="38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504" b="1" spc="17">
                <a:solidFill>
                  <a:srgbClr val="275964"/>
                </a:solidFill>
                <a:latin typeface="Calibri" panose="020F0502020204030204" pitchFamily="34" charset="0"/>
                <a:ea typeface="Balsamiq Sans Bold"/>
                <a:cs typeface="Calibri" panose="020F0502020204030204" pitchFamily="34" charset="0"/>
                <a:sym typeface="Balsamiq Sans Bold"/>
              </a:rPr>
              <a:t>@reallygreatsite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645920" y="-6163032"/>
            <a:ext cx="8284199" cy="3873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• Token = chunk of text. See: </a:t>
            </a:r>
            <a:r>
              <a:rPr lang="en-US" sz="3596" dirty="0" err="1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platform.openai.com</a:t>
            </a:r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/tokenizer</a:t>
            </a:r>
          </a:p>
          <a:p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• 100 token roughly equal 75 words.</a:t>
            </a:r>
          </a:p>
          <a:p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• Modern models have huge limits (1M tokens ~ entire bible)</a:t>
            </a:r>
          </a:p>
          <a:p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• Fits in context ≠ Good responses</a:t>
            </a:r>
          </a:p>
          <a:p>
            <a:r>
              <a:rPr lang="en-US" sz="35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• Use RAG to surpass context limit.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1915915" y="2694118"/>
            <a:ext cx="9795334" cy="1059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Comprehensive list of major pain points (e.g., supplier issues, demand fluctuations, cost inefficiencies).Assessment of current impacts on business performance.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992094" y="6500547"/>
            <a:ext cx="9871511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Create an open space for idea generation with prompts that inspire the team to think about innovation, technology adoption, and process improvements.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2016803" y="12512854"/>
            <a:ext cx="9896222" cy="7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Compile the top 3 to 5 ideas from the brainstorming </a:t>
            </a:r>
            <a:r>
              <a:rPr lang="en-US" sz="2296" dirty="0" err="1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session.Assign</a:t>
            </a:r>
            <a:r>
              <a:rPr lang="en-US" sz="2296" dirty="0">
                <a:solidFill>
                  <a:srgbClr val="275964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responsibilities and timelines for each task.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473F4-E187-9CDC-42D9-F39DC69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5DA58-1B84-C799-B23C-AA76D97D5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1"/>
            <a:ext cx="13513342" cy="6751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contrast to earlier classification models, “generative” LLMs can…</a:t>
            </a:r>
            <a:br>
              <a:rPr lang="en-GB" dirty="0"/>
            </a:br>
            <a:r>
              <a:rPr lang="en-GB" dirty="0"/>
              <a:t>A. Assign a label (e.g. spam/not spam) to an input</a:t>
            </a:r>
            <a:br>
              <a:rPr lang="en-GB" dirty="0"/>
            </a:br>
            <a:r>
              <a:rPr lang="en-GB" dirty="0"/>
              <a:t>B. Produce new text based on a prompt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What does “pre-trained” mean in GPT?</a:t>
            </a:r>
            <a:br>
              <a:rPr lang="en-GB" dirty="0"/>
            </a:br>
            <a:r>
              <a:rPr lang="en-GB" dirty="0"/>
              <a:t>A. The model is manually trained with grammar rules</a:t>
            </a:r>
            <a:br>
              <a:rPr lang="en-GB" dirty="0"/>
            </a:br>
            <a:r>
              <a:rPr lang="en-GB" dirty="0"/>
              <a:t>B. It’s first trained on massive </a:t>
            </a:r>
            <a:r>
              <a:rPr lang="en-GB" dirty="0" err="1"/>
              <a:t>unlabeled</a:t>
            </a:r>
            <a:r>
              <a:rPr lang="en-GB" dirty="0"/>
              <a:t> text, then fine-tuned on tasks </a:t>
            </a:r>
            <a:br>
              <a:rPr lang="en-GB" dirty="0"/>
            </a:br>
            <a:r>
              <a:rPr lang="en-GB" dirty="0"/>
              <a:t>C. Comes pre-loaded with a fixed set of responses to common questions.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What kind of data does a language model use during its next-token pre-training phase?</a:t>
            </a:r>
            <a:br>
              <a:rPr lang="en-GB" dirty="0"/>
            </a:br>
            <a:r>
              <a:rPr lang="en-GB" dirty="0"/>
              <a:t>A. Large amounts of raw, </a:t>
            </a:r>
            <a:r>
              <a:rPr lang="en-GB" dirty="0" err="1"/>
              <a:t>unlabeled</a:t>
            </a:r>
            <a:r>
              <a:rPr lang="en-GB" dirty="0"/>
              <a:t> text from the web </a:t>
            </a:r>
            <a:br>
              <a:rPr lang="en-GB" dirty="0"/>
            </a:br>
            <a:r>
              <a:rPr lang="en-GB" dirty="0"/>
              <a:t>B. Human-annotated examples of question–answer pairs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A9B93-E552-70F4-21D0-B3FEFAC17EDC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8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09BA-D371-F1FA-6796-B034A7DA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7009-63D3-F93D-2BE4-489EE20F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70111" y="4400109"/>
            <a:ext cx="7183378" cy="807401"/>
          </a:xfrm>
        </p:spPr>
        <p:txBody>
          <a:bodyPr wrap="square">
            <a:spAutoFit/>
          </a:bodyPr>
          <a:lstStyle/>
          <a:p>
            <a:pPr algn="l"/>
            <a:r>
              <a:rPr lang="en-US" sz="5163" dirty="0">
                <a:solidFill>
                  <a:srgbClr val="417D86"/>
                </a:solidFill>
              </a:rPr>
              <a:t>The Evolution of the GPTs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6915D-5C9C-5760-8FC3-1DD3C76F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848" y="-605012"/>
            <a:ext cx="74526" cy="89430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1A4D4D8D-79C7-22E9-02A7-C1089311B5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95" y="928691"/>
            <a:ext cx="5488704" cy="7734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16022E-184E-E6B3-BE17-4847F50D149A}"/>
              </a:ext>
            </a:extLst>
          </p:cNvPr>
          <p:cNvSpPr/>
          <p:nvPr/>
        </p:nvSpPr>
        <p:spPr>
          <a:xfrm>
            <a:off x="4250759" y="271847"/>
            <a:ext cx="6710273" cy="9362311"/>
          </a:xfrm>
          <a:prstGeom prst="rect">
            <a:avLst/>
          </a:prstGeom>
          <a:solidFill>
            <a:srgbClr val="57A7B3">
              <a:alpha val="12941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8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8910916-EC70-B2F2-1B5B-6B893EFA9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C6D0CFE-195E-B8D2-D211-1DE242D2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EECFCD97-504B-04A5-5B8E-E73F6FFCC7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986675-1FB8-2388-AD47-9FFD4D4E1DFD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3077B73-B61B-976F-1A64-03AD7B79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1439"/>
              </p:ext>
            </p:extLst>
          </p:nvPr>
        </p:nvGraphicFramePr>
        <p:xfrm>
          <a:off x="-3408610" y="2688562"/>
          <a:ext cx="13589516" cy="569886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8256EC9-4E9C-70B7-D910-162B63FCF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C9BC1CB-F500-46F3-A6EC-AC82F95F6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4C1AA-0E26-AEB7-8EB8-A07BB7F277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81458" y="4621589"/>
            <a:ext cx="1692134" cy="249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03F612-9820-56F1-3BA3-CD07C2D8C3EB}"/>
              </a:ext>
            </a:extLst>
          </p:cNvPr>
          <p:cNvCxnSpPr>
            <a:cxnSpLocks/>
          </p:cNvCxnSpPr>
          <p:nvPr/>
        </p:nvCxnSpPr>
        <p:spPr>
          <a:xfrm>
            <a:off x="-285465" y="4612891"/>
            <a:ext cx="22789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B88CE3-CB38-0395-A85C-6889104838A9}"/>
              </a:ext>
            </a:extLst>
          </p:cNvPr>
          <p:cNvSpPr txBox="1"/>
          <p:nvPr/>
        </p:nvSpPr>
        <p:spPr>
          <a:xfrm>
            <a:off x="-3363860" y="4357280"/>
            <a:ext cx="4141929" cy="461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 </a:t>
            </a:r>
            <a:r>
              <a:rPr lang="en-CH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Jill went up the _____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F6D4D-0037-65F1-2DEB-1B7DB028D7E4}"/>
              </a:ext>
            </a:extLst>
          </p:cNvPr>
          <p:cNvSpPr txBox="1"/>
          <p:nvPr/>
        </p:nvSpPr>
        <p:spPr>
          <a:xfrm>
            <a:off x="-3402013" y="3245407"/>
            <a:ext cx="4218225" cy="10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13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data:</a:t>
            </a:r>
          </a:p>
          <a:p>
            <a:pPr algn="ctr"/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Billions of sequences 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CH" sz="2113" u="sng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known, </a:t>
            </a:r>
            <a:r>
              <a:rPr lang="en-CH" sz="2113" u="sng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completion</a:t>
            </a: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H" sz="2113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263E-91DB-6BD3-096B-1C317B5C6563}"/>
              </a:ext>
            </a:extLst>
          </p:cNvPr>
          <p:cNvSpPr txBox="1"/>
          <p:nvPr/>
        </p:nvSpPr>
        <p:spPr>
          <a:xfrm>
            <a:off x="5463420" y="3287716"/>
            <a:ext cx="4896343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“guesses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learns from mistake</a:t>
            </a:r>
            <a:endParaRPr lang="en-CH" sz="2113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A99EC0-3C33-EA45-2E2E-46DDE1B8F90B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50;p9">
            <a:extLst>
              <a:ext uri="{FF2B5EF4-FFF2-40B4-BE49-F238E27FC236}">
                <a16:creationId xmlns:a16="http://schemas.microsoft.com/office/drawing/2014/main" id="{B90B6272-5DB9-3E2C-1D63-12C621FC1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12825"/>
            <a:ext cx="13300462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" dirty="0"/>
              <a:t>Next-token prediction. How a language model is pre-trained</a:t>
            </a:r>
            <a:endParaRPr dirty="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2DEB67C4-E9D0-EA31-A4AE-97EF6F0BDE69}"/>
              </a:ext>
            </a:extLst>
          </p:cNvPr>
          <p:cNvCxnSpPr>
            <a:cxnSpLocks/>
            <a:endCxn id="6" idx="5"/>
          </p:cNvCxnSpPr>
          <p:nvPr/>
        </p:nvCxnSpPr>
        <p:spPr>
          <a:xfrm rot="5400000">
            <a:off x="5914351" y="3500298"/>
            <a:ext cx="534038" cy="3621095"/>
          </a:xfrm>
          <a:prstGeom prst="curvedConnector3">
            <a:avLst>
              <a:gd name="adj1" fmla="val 298175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99AF9-768A-DC4A-D9F6-99CACFF4EA26}"/>
              </a:ext>
            </a:extLst>
          </p:cNvPr>
          <p:cNvSpPr txBox="1"/>
          <p:nvPr/>
        </p:nvSpPr>
        <p:spPr>
          <a:xfrm>
            <a:off x="3517263" y="6730171"/>
            <a:ext cx="5685616" cy="124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8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algorithm </a:t>
            </a:r>
            <a:r>
              <a:rPr lang="en-US" sz="1878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(gradient descent) calculates how far the guessed answers are from the correct answer and nudges the weight “dials” in an intelligent way improve probability of the correct answer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3B0D07-E55D-CBAF-B311-4C9F78B785B3}"/>
              </a:ext>
            </a:extLst>
          </p:cNvPr>
          <p:cNvGrpSpPr/>
          <p:nvPr/>
        </p:nvGrpSpPr>
        <p:grpSpPr>
          <a:xfrm>
            <a:off x="1133605" y="2187414"/>
            <a:ext cx="4504993" cy="3792967"/>
            <a:chOff x="4140156" y="1072521"/>
            <a:chExt cx="3838575" cy="323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54F6568-B92F-E803-7AF0-91F6AF99C09D}"/>
                </a:ext>
              </a:extLst>
            </p:cNvPr>
            <p:cNvSpPr/>
            <p:nvPr/>
          </p:nvSpPr>
          <p:spPr>
            <a:xfrm>
              <a:off x="4872846" y="1962430"/>
              <a:ext cx="2373196" cy="2341969"/>
            </a:xfrm>
            <a:prstGeom prst="ellipse">
              <a:avLst/>
            </a:prstGeom>
            <a:solidFill>
              <a:srgbClr val="FFC0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58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11" descr="A group of clocks with different time zones&#10;&#10;AI-generated content may be incorrect.">
              <a:extLst>
                <a:ext uri="{FF2B5EF4-FFF2-40B4-BE49-F238E27FC236}">
                  <a16:creationId xmlns:a16="http://schemas.microsoft.com/office/drawing/2014/main" id="{727DE94F-14CA-8E71-C444-275A88B48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06" y="2363546"/>
              <a:ext cx="1483937" cy="15280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15783D-FE2E-0BA5-0F1E-783E0563F4A8}"/>
                </a:ext>
              </a:extLst>
            </p:cNvPr>
            <p:cNvSpPr txBox="1"/>
            <p:nvPr/>
          </p:nvSpPr>
          <p:spPr>
            <a:xfrm>
              <a:off x="4140156" y="1072521"/>
              <a:ext cx="3838575" cy="1040719"/>
            </a:xfrm>
            <a:prstGeom prst="roundRect">
              <a:avLst/>
            </a:prstGeom>
            <a:solidFill>
              <a:srgbClr val="FFC06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348" b="1">
                  <a:latin typeface="Calibri" panose="020F0502020204030204" pitchFamily="34" charset="0"/>
                  <a:cs typeface="Calibri" panose="020F0502020204030204" pitchFamily="34" charset="0"/>
                </a:rPr>
                <a:t>Language model</a:t>
              </a:r>
              <a:endParaRPr lang="en-US" sz="2348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113" dirty="0">
                  <a:latin typeface="Calibri" panose="020F0502020204030204" pitchFamily="34" charset="0"/>
                  <a:cs typeface="Calibri" panose="020F0502020204030204" pitchFamily="34" charset="0"/>
                </a:rPr>
                <a:t>(millions of parameters/weights encoding mathematical functions)</a:t>
              </a:r>
              <a:endParaRPr lang="en-CH" sz="2113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213F4F-546D-9D40-DC5C-3438149A079F}"/>
              </a:ext>
            </a:extLst>
          </p:cNvPr>
          <p:cNvSpPr txBox="1"/>
          <p:nvPr/>
        </p:nvSpPr>
        <p:spPr>
          <a:xfrm>
            <a:off x="5773596" y="3702573"/>
            <a:ext cx="4087918" cy="18878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Bok: 3%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Tap: 2%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Cat: 1%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Hill: 0.05%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0E3DD-0B2C-F2F1-63F5-9C4B0CAB865D}"/>
              </a:ext>
            </a:extLst>
          </p:cNvPr>
          <p:cNvSpPr txBox="1"/>
          <p:nvPr/>
        </p:nvSpPr>
        <p:spPr>
          <a:xfrm>
            <a:off x="-3498856" y="5115818"/>
            <a:ext cx="4497463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8" dirty="0">
                <a:solidFill>
                  <a:schemeClr val="bg2">
                    <a:lumMod val="50000"/>
                  </a:schemeClr>
                </a:solidFill>
              </a:rPr>
              <a:t>Each word is represented by high-dimensional vector (series of numbers)</a:t>
            </a:r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C0B6BAF4-F808-F96B-5C19-87EE0CB7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8" grpId="0"/>
      <p:bldP spid="20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2B1168D0-04BE-1191-63AC-5981660BB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2086D1-D852-DD41-0B86-D250A55423D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102157" y="4703335"/>
            <a:ext cx="1671436" cy="13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DE97A-5148-D9C4-F37A-8E6551033EA2}"/>
              </a:ext>
            </a:extLst>
          </p:cNvPr>
          <p:cNvCxnSpPr>
            <a:cxnSpLocks/>
          </p:cNvCxnSpPr>
          <p:nvPr/>
        </p:nvCxnSpPr>
        <p:spPr>
          <a:xfrm>
            <a:off x="-285465" y="4612891"/>
            <a:ext cx="22789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DF5A4C-DFDA-2633-5AB8-3611338A3FCF}"/>
              </a:ext>
            </a:extLst>
          </p:cNvPr>
          <p:cNvSpPr txBox="1"/>
          <p:nvPr/>
        </p:nvSpPr>
        <p:spPr>
          <a:xfrm>
            <a:off x="-3363860" y="4357280"/>
            <a:ext cx="4141929" cy="461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 </a:t>
            </a:r>
            <a:r>
              <a:rPr lang="en-CH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Jill went up the _____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B9914-1E05-4205-F455-C89F22DBE454}"/>
              </a:ext>
            </a:extLst>
          </p:cNvPr>
          <p:cNvSpPr txBox="1"/>
          <p:nvPr/>
        </p:nvSpPr>
        <p:spPr>
          <a:xfrm>
            <a:off x="-3402013" y="3245407"/>
            <a:ext cx="4218225" cy="10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13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data:</a:t>
            </a:r>
          </a:p>
          <a:p>
            <a:pPr algn="ctr"/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Billions of sequences 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CH" sz="2113" u="sng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known, </a:t>
            </a:r>
            <a:r>
              <a:rPr lang="en-CH" sz="2113" u="sng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completion</a:t>
            </a: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H" sz="2113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D0C7B-9D86-A0D0-7CCA-5BB701F263DD}"/>
              </a:ext>
            </a:extLst>
          </p:cNvPr>
          <p:cNvSpPr txBox="1"/>
          <p:nvPr/>
        </p:nvSpPr>
        <p:spPr>
          <a:xfrm>
            <a:off x="5543747" y="3438346"/>
            <a:ext cx="4896343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“guesses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CH" sz="2113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learns from mistake</a:t>
            </a:r>
            <a:endParaRPr lang="en-CH" sz="2113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598AE95-BC59-D07A-64EA-1CA8D64734A1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50;p9">
            <a:extLst>
              <a:ext uri="{FF2B5EF4-FFF2-40B4-BE49-F238E27FC236}">
                <a16:creationId xmlns:a16="http://schemas.microsoft.com/office/drawing/2014/main" id="{89495858-EDB1-AD96-7C3D-D4D36E68D6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12825"/>
            <a:ext cx="13300462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" dirty="0"/>
              <a:t>Next-token prediction. How a language model is pre-trained</a:t>
            </a:r>
            <a:endParaRPr dirty="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71C95E7-2D05-66DA-0E2A-5474199A1968}"/>
              </a:ext>
            </a:extLst>
          </p:cNvPr>
          <p:cNvCxnSpPr>
            <a:cxnSpLocks/>
            <a:endCxn id="6" idx="5"/>
          </p:cNvCxnSpPr>
          <p:nvPr/>
        </p:nvCxnSpPr>
        <p:spPr>
          <a:xfrm rot="5400000">
            <a:off x="5914351" y="3500298"/>
            <a:ext cx="534038" cy="3621095"/>
          </a:xfrm>
          <a:prstGeom prst="curvedConnector3">
            <a:avLst>
              <a:gd name="adj1" fmla="val 298175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864990-873F-44C0-5D10-C4541DC526CE}"/>
              </a:ext>
            </a:extLst>
          </p:cNvPr>
          <p:cNvSpPr txBox="1"/>
          <p:nvPr/>
        </p:nvSpPr>
        <p:spPr>
          <a:xfrm>
            <a:off x="3517263" y="6730171"/>
            <a:ext cx="5685616" cy="124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8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algorithm </a:t>
            </a:r>
            <a:r>
              <a:rPr lang="en-US" sz="1878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(gradient descent) calculates how far the guessed answers are from the correct answer and nudges the weight “dials” in an intelligent way improve probability of the correct answer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E3B8FD-1C07-8ABF-B661-5FB4238D2E29}"/>
              </a:ext>
            </a:extLst>
          </p:cNvPr>
          <p:cNvGrpSpPr/>
          <p:nvPr/>
        </p:nvGrpSpPr>
        <p:grpSpPr>
          <a:xfrm>
            <a:off x="1133605" y="2187414"/>
            <a:ext cx="4504993" cy="3792967"/>
            <a:chOff x="4140156" y="1072521"/>
            <a:chExt cx="3838575" cy="323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18513A-7987-989C-2B76-9215E259BC88}"/>
                </a:ext>
              </a:extLst>
            </p:cNvPr>
            <p:cNvSpPr/>
            <p:nvPr/>
          </p:nvSpPr>
          <p:spPr>
            <a:xfrm>
              <a:off x="4872846" y="1962430"/>
              <a:ext cx="2373196" cy="2341969"/>
            </a:xfrm>
            <a:prstGeom prst="ellipse">
              <a:avLst/>
            </a:prstGeom>
            <a:solidFill>
              <a:srgbClr val="FFC0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58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11" descr="A group of clocks with different time zones&#10;&#10;AI-generated content may be incorrect.">
              <a:extLst>
                <a:ext uri="{FF2B5EF4-FFF2-40B4-BE49-F238E27FC236}">
                  <a16:creationId xmlns:a16="http://schemas.microsoft.com/office/drawing/2014/main" id="{194998BB-B668-9E1C-952F-A9584C40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06" y="2363546"/>
              <a:ext cx="1483937" cy="15280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27D4FB-3DE6-7232-FB68-23DD1DD130F3}"/>
                </a:ext>
              </a:extLst>
            </p:cNvPr>
            <p:cNvSpPr txBox="1"/>
            <p:nvPr/>
          </p:nvSpPr>
          <p:spPr>
            <a:xfrm>
              <a:off x="4140156" y="1072521"/>
              <a:ext cx="3838575" cy="1040719"/>
            </a:xfrm>
            <a:prstGeom prst="roundRect">
              <a:avLst/>
            </a:prstGeom>
            <a:solidFill>
              <a:srgbClr val="FFC06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348" b="1">
                  <a:latin typeface="Calibri" panose="020F0502020204030204" pitchFamily="34" charset="0"/>
                  <a:cs typeface="Calibri" panose="020F0502020204030204" pitchFamily="34" charset="0"/>
                </a:rPr>
                <a:t>Language model</a:t>
              </a:r>
              <a:endParaRPr lang="en-US" sz="2348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113" dirty="0">
                  <a:latin typeface="Calibri" panose="020F0502020204030204" pitchFamily="34" charset="0"/>
                  <a:cs typeface="Calibri" panose="020F0502020204030204" pitchFamily="34" charset="0"/>
                </a:rPr>
                <a:t>(millions of parameters/weights encoding mathematical functions)</a:t>
              </a:r>
              <a:endParaRPr lang="en-CH" sz="2113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E9E978-2A15-1071-5BAC-9B7C27D88A2B}"/>
              </a:ext>
            </a:extLst>
          </p:cNvPr>
          <p:cNvSpPr txBox="1"/>
          <p:nvPr/>
        </p:nvSpPr>
        <p:spPr>
          <a:xfrm>
            <a:off x="5773596" y="3914254"/>
            <a:ext cx="4087918" cy="15781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Hill: 14%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Mountain: 11%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Cat: 9%</a:t>
            </a:r>
          </a:p>
          <a:p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168589-6E80-DDA9-382E-EE2A6A5C6E1C}"/>
              </a:ext>
            </a:extLst>
          </p:cNvPr>
          <p:cNvSpPr txBox="1"/>
          <p:nvPr/>
        </p:nvSpPr>
        <p:spPr>
          <a:xfrm>
            <a:off x="-3498856" y="5115818"/>
            <a:ext cx="4497463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8" dirty="0">
                <a:solidFill>
                  <a:schemeClr val="bg2">
                    <a:lumMod val="50000"/>
                  </a:schemeClr>
                </a:solidFill>
              </a:rPr>
              <a:t>Each word is represented by high-dimensional vector (series of numbers)</a:t>
            </a:r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9A41C986-6B0E-0331-A349-8044BE24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;p9">
            <a:extLst>
              <a:ext uri="{FF2B5EF4-FFF2-40B4-BE49-F238E27FC236}">
                <a16:creationId xmlns:a16="http://schemas.microsoft.com/office/drawing/2014/main" id="{AB316CC9-421F-34C8-0909-C06DFB09D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9" y="-1812827"/>
            <a:ext cx="13120854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Data GPT-3 trained on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F769AE-93E5-E89B-0090-8123FD9B312F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0E475-3870-6DA4-C541-4847F625EA64}"/>
              </a:ext>
            </a:extLst>
          </p:cNvPr>
          <p:cNvSpPr txBox="1"/>
          <p:nvPr/>
        </p:nvSpPr>
        <p:spPr>
          <a:xfrm>
            <a:off x="-3300822" y="2537938"/>
            <a:ext cx="7558751" cy="5636114"/>
          </a:xfrm>
          <a:prstGeom prst="roundRect">
            <a:avLst>
              <a:gd name="adj" fmla="val 9760"/>
            </a:avLst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CH" sz="7041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570 GB of text</a:t>
            </a:r>
          </a:p>
        </p:txBody>
      </p:sp>
      <p:pic>
        <p:nvPicPr>
          <p:cNvPr id="21" name="Picture 20" descr="A picture containing handwriting, sphere, ball, black and white&#10;&#10;Description automatically generated">
            <a:extLst>
              <a:ext uri="{FF2B5EF4-FFF2-40B4-BE49-F238E27FC236}">
                <a16:creationId xmlns:a16="http://schemas.microsoft.com/office/drawing/2014/main" id="{FD476042-9B95-77D9-F30E-E4000401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769" y="3921369"/>
            <a:ext cx="2245616" cy="2578715"/>
          </a:xfrm>
          <a:prstGeom prst="rect">
            <a:avLst/>
          </a:prstGeom>
        </p:spPr>
      </p:pic>
      <p:pic>
        <p:nvPicPr>
          <p:cNvPr id="27" name="Picture 26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3F8DA5DB-C1D4-8CCA-0093-68505C548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" y="5727098"/>
            <a:ext cx="3430746" cy="1931943"/>
          </a:xfrm>
          <a:prstGeom prst="rect">
            <a:avLst/>
          </a:prstGeom>
        </p:spPr>
      </p:pic>
      <p:pic>
        <p:nvPicPr>
          <p:cNvPr id="30" name="Picture 29" descr="A yellow and grey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D6ECCE5-6048-EDCB-BDF9-071F5C4BA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1116" y="6083735"/>
            <a:ext cx="2133624" cy="2133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B05F9E-8CA5-0835-4E1D-AF04E7857658}"/>
              </a:ext>
            </a:extLst>
          </p:cNvPr>
          <p:cNvSpPr txBox="1"/>
          <p:nvPr/>
        </p:nvSpPr>
        <p:spPr>
          <a:xfrm>
            <a:off x="4778173" y="4821013"/>
            <a:ext cx="5380652" cy="52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1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~100,000 bibles worth of text</a:t>
            </a:r>
            <a:endParaRPr lang="en-CH" sz="2818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DE1F06-F3F9-93FD-54DB-CB7731A71B0D}"/>
              </a:ext>
            </a:extLst>
          </p:cNvPr>
          <p:cNvSpPr txBox="1"/>
          <p:nvPr/>
        </p:nvSpPr>
        <p:spPr>
          <a:xfrm>
            <a:off x="-151487" y="10296488"/>
            <a:ext cx="641907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348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H" sz="2348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AC935B-591E-2A24-8C91-1FEF6FE75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8DFCCF09-61DA-211B-B88D-EDDF09972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8" y="-1875320"/>
            <a:ext cx="10453627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Compute GPT-3 trained with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380CD-F6AA-BFAE-BAC1-021EEEB014A6}"/>
              </a:ext>
            </a:extLst>
          </p:cNvPr>
          <p:cNvSpPr txBox="1"/>
          <p:nvPr/>
        </p:nvSpPr>
        <p:spPr>
          <a:xfrm>
            <a:off x="-3202996" y="2654587"/>
            <a:ext cx="8105600" cy="4346435"/>
          </a:xfrm>
          <a:prstGeom prst="roundRect">
            <a:avLst>
              <a:gd name="adj" fmla="val 8670"/>
            </a:avLst>
          </a:pr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pPr algn="ctr"/>
            <a:r>
              <a:rPr lang="en-US" sz="3757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1000 </a:t>
            </a:r>
            <a:r>
              <a:rPr lang="en-US" sz="3757" b="1" dirty="0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CH" sz="3757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57" b="1" dirty="0">
                <a:latin typeface="Calibri" panose="020F0502020204030204" pitchFamily="34" charset="0"/>
                <a:cs typeface="Calibri" panose="020F0502020204030204" pitchFamily="34" charset="0"/>
              </a:rPr>
              <a:t>v100 </a:t>
            </a:r>
            <a:r>
              <a:rPr lang="en-CH" sz="3757" b="1">
                <a:latin typeface="Calibri" panose="020F0502020204030204" pitchFamily="34" charset="0"/>
                <a:cs typeface="Calibri" panose="020F0502020204030204" pitchFamily="34" charset="0"/>
              </a:rPr>
              <a:t>GPUs</a:t>
            </a:r>
            <a:r>
              <a:rPr lang="en-US" sz="3757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88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CH" sz="3288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unning</a:t>
            </a:r>
            <a:r>
              <a:rPr lang="en-US" sz="3288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non-stop</a:t>
            </a:r>
            <a:r>
              <a:rPr lang="en-CH" sz="3288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3288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 month</a:t>
            </a:r>
            <a:endParaRPr lang="en-CH" sz="3288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26E7C6-D8F2-27F5-F777-EE85F6138AF9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5CD612-61FB-39D1-16E0-8A5107BA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pic>
        <p:nvPicPr>
          <p:cNvPr id="6" name="Picture 5" descr="A black cube on a white background&#10;&#10;AI-generated content may be incorrect.">
            <a:extLst>
              <a:ext uri="{FF2B5EF4-FFF2-40B4-BE49-F238E27FC236}">
                <a16:creationId xmlns:a16="http://schemas.microsoft.com/office/drawing/2014/main" id="{09C9FADD-F98E-7CBC-B108-2FAF4F3EF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540" y="4134747"/>
            <a:ext cx="6479071" cy="22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94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B1AC-8557-4A26-D47E-88305C25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8C6CD-6CCC-26D4-043D-804E8A4B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9E1B50-5EF5-C662-9E32-48AB65A29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0"/>
            <a:ext cx="13513342" cy="21736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What is the core training objective in next-token prediction?</a:t>
            </a:r>
            <a:br>
              <a:rPr lang="en-GB" dirty="0"/>
            </a:br>
            <a:r>
              <a:rPr lang="en-GB" dirty="0"/>
              <a:t>A. Maximize the probability of each next token given its preceding context</a:t>
            </a:r>
            <a:br>
              <a:rPr lang="en-GB" dirty="0"/>
            </a:br>
            <a:r>
              <a:rPr lang="en-GB" dirty="0"/>
              <a:t>B. Classify each input sequence into predefined categories</a:t>
            </a:r>
          </a:p>
          <a:p>
            <a:pPr>
              <a:buNone/>
            </a:pP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AB718F-8362-661C-B86C-8AE3DEDB830F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6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15C6D59-EE51-4FBA-12D6-9FAEC6D7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5BB2E0FE-16BC-86CB-E434-19D5925FF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9E76DF-09E0-D427-D62B-2A7B436064C0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02A1B38-2FE6-B7C8-DBAE-57938CEBC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5686"/>
              </p:ext>
            </p:extLst>
          </p:nvPr>
        </p:nvGraphicFramePr>
        <p:xfrm>
          <a:off x="-3408610" y="2688562"/>
          <a:ext cx="13589516" cy="569886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574CE68-15BD-324F-21C7-1FBE573C1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B7D4D3-2806-9EFF-F077-AD748B8A8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2B79B6C-9204-83FE-38D3-2E068A8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E22AAA9D-60AB-C9AA-4B98-EE55ED3226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9" y="-1875318"/>
            <a:ext cx="11893665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Live demo: Next-token predictors are not that helpful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485AED-F932-AC7B-B4D2-5D38B734F97C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7ED3D6-E96F-0941-0B3A-E118CB7BE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781" y="2088268"/>
            <a:ext cx="7145611" cy="5369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FDF1A-6D37-B7B1-5DA2-50ABCA39AADD}"/>
              </a:ext>
            </a:extLst>
          </p:cNvPr>
          <p:cNvSpPr txBox="1"/>
          <p:nvPr/>
        </p:nvSpPr>
        <p:spPr>
          <a:xfrm>
            <a:off x="3998591" y="2674570"/>
            <a:ext cx="6139195" cy="529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18" b="1" dirty="0">
                <a:solidFill>
                  <a:srgbClr val="374151"/>
                </a:solidFill>
                <a:latin typeface="ui-sans-serif"/>
              </a:rPr>
              <a:t>Basic Text Completion</a:t>
            </a:r>
            <a:r>
              <a:rPr lang="en-GB" sz="2818" dirty="0">
                <a:solidFill>
                  <a:srgbClr val="374151"/>
                </a:solidFill>
                <a:latin typeface="ui-sans-serif"/>
              </a:rPr>
              <a:t> - GPT-2 generates creative continuations to prompts but not great at question answering.</a:t>
            </a:r>
          </a:p>
          <a:p>
            <a:pPr algn="l"/>
            <a:endParaRPr lang="en-GB" sz="2818" dirty="0">
              <a:solidFill>
                <a:srgbClr val="374151"/>
              </a:solidFill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18" b="1" dirty="0">
                <a:solidFill>
                  <a:srgbClr val="374151"/>
                </a:solidFill>
                <a:latin typeface="ui-sans-serif"/>
              </a:rPr>
              <a:t>Example Prompting</a:t>
            </a:r>
            <a:r>
              <a:rPr lang="en-GB" sz="2818" dirty="0">
                <a:solidFill>
                  <a:srgbClr val="374151"/>
                </a:solidFill>
                <a:latin typeface="ui-sans-serif"/>
              </a:rPr>
              <a:t>- Few-shot prompts improved GPT-2's ability to follow instructions and answer questions.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18" dirty="0">
              <a:solidFill>
                <a:srgbClr val="374151"/>
              </a:solidFill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18" b="1" dirty="0">
                <a:solidFill>
                  <a:srgbClr val="374151"/>
                </a:solidFill>
                <a:latin typeface="ui-sans-serif"/>
              </a:rPr>
              <a:t>Structure Control</a:t>
            </a:r>
            <a:r>
              <a:rPr lang="en-GB" sz="2818" dirty="0">
                <a:solidFill>
                  <a:srgbClr val="374151"/>
                </a:solidFill>
                <a:latin typeface="ui-sans-serif"/>
              </a:rPr>
              <a:t> - Adding special tokens like "&lt;EOM&gt;" helps control output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415E0-A1DA-9806-2CDB-D86DE340AAE6}"/>
              </a:ext>
            </a:extLst>
          </p:cNvPr>
          <p:cNvSpPr txBox="1"/>
          <p:nvPr/>
        </p:nvSpPr>
        <p:spPr>
          <a:xfrm>
            <a:off x="5158579" y="-879519"/>
            <a:ext cx="275254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Summary of Demo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38B84718-ECB1-F496-1642-0C4921CBE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1488-180E-9EAF-CFF0-8220B2C78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7A14F93-35FB-600A-A3C5-225D7A4EF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8880"/>
              </p:ext>
            </p:extLst>
          </p:nvPr>
        </p:nvGraphicFramePr>
        <p:xfrm>
          <a:off x="368019" y="6678968"/>
          <a:ext cx="6138659" cy="237607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86814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386814">
                  <a:extLst>
                    <a:ext uri="{9D8B030D-6E8A-4147-A177-3AD203B41FA5}">
                      <a16:colId xmlns:a16="http://schemas.microsoft.com/office/drawing/2014/main" val="1234911948"/>
                    </a:ext>
                  </a:extLst>
                </a:gridCol>
                <a:gridCol w="386814">
                  <a:extLst>
                    <a:ext uri="{9D8B030D-6E8A-4147-A177-3AD203B41FA5}">
                      <a16:colId xmlns:a16="http://schemas.microsoft.com/office/drawing/2014/main" val="2713488630"/>
                    </a:ext>
                  </a:extLst>
                </a:gridCol>
                <a:gridCol w="386814">
                  <a:extLst>
                    <a:ext uri="{9D8B030D-6E8A-4147-A177-3AD203B41FA5}">
                      <a16:colId xmlns:a16="http://schemas.microsoft.com/office/drawing/2014/main" val="1167158834"/>
                    </a:ext>
                  </a:extLst>
                </a:gridCol>
                <a:gridCol w="386814">
                  <a:extLst>
                    <a:ext uri="{9D8B030D-6E8A-4147-A177-3AD203B41FA5}">
                      <a16:colId xmlns:a16="http://schemas.microsoft.com/office/drawing/2014/main" val="580523376"/>
                    </a:ext>
                  </a:extLst>
                </a:gridCol>
                <a:gridCol w="386814">
                  <a:extLst>
                    <a:ext uri="{9D8B030D-6E8A-4147-A177-3AD203B41FA5}">
                      <a16:colId xmlns:a16="http://schemas.microsoft.com/office/drawing/2014/main" val="3727282159"/>
                    </a:ext>
                  </a:extLst>
                </a:gridCol>
                <a:gridCol w="568888">
                  <a:extLst>
                    <a:ext uri="{9D8B030D-6E8A-4147-A177-3AD203B41FA5}">
                      <a16:colId xmlns:a16="http://schemas.microsoft.com/office/drawing/2014/main" val="3552579625"/>
                    </a:ext>
                  </a:extLst>
                </a:gridCol>
                <a:gridCol w="568888">
                  <a:extLst>
                    <a:ext uri="{9D8B030D-6E8A-4147-A177-3AD203B41FA5}">
                      <a16:colId xmlns:a16="http://schemas.microsoft.com/office/drawing/2014/main" val="478239566"/>
                    </a:ext>
                  </a:extLst>
                </a:gridCol>
                <a:gridCol w="568888">
                  <a:extLst>
                    <a:ext uri="{9D8B030D-6E8A-4147-A177-3AD203B41FA5}">
                      <a16:colId xmlns:a16="http://schemas.microsoft.com/office/drawing/2014/main" val="4227268147"/>
                    </a:ext>
                  </a:extLst>
                </a:gridCol>
                <a:gridCol w="568888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40130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281550">
                <a:tc>
                  <a:txBody>
                    <a:bodyPr/>
                    <a:lstStyle/>
                    <a:p>
                      <a:r>
                        <a:rPr lang="en-GB" sz="400" b="1" dirty="0"/>
                        <a:t>Feature ↓ / Model →</a:t>
                      </a:r>
                      <a:endParaRPr lang="en-GB" sz="4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4.1-mini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4.1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o4-mini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3.5 Haiku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4 Opus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3.7 Sonnet †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2.5 Flash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2.5 Pro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2.5 Pro †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Scout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Maverick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400" b="1"/>
                        <a:t>DeepSeek R1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281550">
                <a:tc>
                  <a:txBody>
                    <a:bodyPr/>
                    <a:lstStyle/>
                    <a:p>
                      <a:r>
                        <a:rPr lang="en-GB" sz="400" b="1"/>
                        <a:t>Context limit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0.2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200 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200 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200 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10 M</a:t>
                      </a:r>
                      <a:endParaRPr lang="en-GB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 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128 K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36565917"/>
                  </a:ext>
                </a:extLst>
              </a:tr>
              <a:tr h="299673">
                <a:tc>
                  <a:txBody>
                    <a:bodyPr/>
                    <a:lstStyle/>
                    <a:p>
                      <a:r>
                        <a:rPr lang="en-GB" sz="400" b="1"/>
                        <a:t>Performance</a:t>
                      </a:r>
                      <a:r>
                        <a:rPr lang="en-GB" sz="400"/>
                        <a:t>*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53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53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b="1" dirty="0"/>
                        <a:t>70</a:t>
                      </a:r>
                      <a:endParaRPr lang="en-GB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35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58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57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53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69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69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43 II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51 II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60 II</a:t>
                      </a:r>
                      <a:endParaRPr lang="en-GB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401565">
                <a:tc>
                  <a:txBody>
                    <a:bodyPr/>
                    <a:lstStyle/>
                    <a:p>
                      <a:r>
                        <a:rPr lang="en-GB" sz="400" b="1" dirty="0"/>
                        <a:t>Price ($/1 M </a:t>
                      </a:r>
                      <a:r>
                        <a:rPr lang="en-GB" sz="400" b="1" dirty="0" err="1"/>
                        <a:t>tok</a:t>
                      </a:r>
                      <a:r>
                        <a:rPr lang="en-GB" sz="400" b="1" dirty="0"/>
                        <a:t>)</a:t>
                      </a:r>
                      <a:r>
                        <a:rPr lang="en-GB" sz="400" dirty="0"/>
                        <a:t> (in / out)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0.40 / 1.60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2.00 / 8.00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1.10 / 4.40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0.80 / 4.00</a:t>
                      </a:r>
                      <a:endParaRPr lang="en-GB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15 / 75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3 / 15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0.15 / 0.60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1.25 / 10</a:t>
                      </a:r>
                      <a:endParaRPr lang="en-GB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1.25 / 10</a:t>
                      </a:r>
                      <a:endParaRPr lang="en-GB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0.16 / 0.54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0.21 / 0.85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0.55 / 2.19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r>
                        <a:rPr lang="en-GB" sz="400" b="1" dirty="0"/>
                        <a:t>Speed</a:t>
                      </a:r>
                    </a:p>
                    <a:p>
                      <a:r>
                        <a:rPr lang="en-GB" sz="400" b="1" dirty="0"/>
                        <a:t>(fastest provider on </a:t>
                      </a:r>
                      <a:r>
                        <a:rPr lang="en-GB" sz="400" b="1" dirty="0" err="1"/>
                        <a:t>openrouter</a:t>
                      </a:r>
                      <a:r>
                        <a:rPr lang="en-GB" sz="400" b="1" dirty="0"/>
                        <a:t>)</a:t>
                      </a:r>
                      <a:endParaRPr lang="en-GB" sz="4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2.75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2.4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0.38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5.63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900" dirty="0">
                          <a:effectLst/>
                        </a:rPr>
                        <a:t>5.63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0.35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>
                          <a:effectLst/>
                        </a:rPr>
                        <a:t>0.53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900" dirty="0">
                          <a:effectLst/>
                        </a:rPr>
                        <a:t>1.37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255602">
                <a:tc>
                  <a:txBody>
                    <a:bodyPr/>
                    <a:lstStyle/>
                    <a:p>
                      <a:r>
                        <a:rPr lang="en-GB" sz="400" b="1" dirty="0"/>
                        <a:t>Thinking mode?</a:t>
                      </a:r>
                    </a:p>
                    <a:p>
                      <a:r>
                        <a:rPr lang="en-GB" sz="400" b="1" dirty="0"/>
                        <a:t>(available on </a:t>
                      </a:r>
                      <a:r>
                        <a:rPr lang="en-GB" sz="400" b="1" dirty="0" err="1"/>
                        <a:t>openrouter</a:t>
                      </a:r>
                      <a:r>
                        <a:rPr lang="en-GB" sz="400" b="1" dirty="0"/>
                        <a:t>)</a:t>
                      </a:r>
                      <a:endParaRPr lang="en-GB" sz="4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✓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✓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✓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✓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—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✓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400" b="1"/>
                        <a:t>Open / Closed</a:t>
                      </a:r>
                      <a:endParaRPr lang="en-GB" sz="4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Closed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Open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Open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GB" sz="700" dirty="0"/>
                        <a:t>Open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09659650"/>
                  </a:ext>
                </a:extLst>
              </a:tr>
            </a:tbl>
          </a:graphicData>
        </a:graphic>
      </p:graphicFrame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811EF0E-9CAD-8A93-B081-9CA7C91131AD}"/>
              </a:ext>
            </a:extLst>
          </p:cNvPr>
          <p:cNvGrpSpPr/>
          <p:nvPr/>
        </p:nvGrpSpPr>
        <p:grpSpPr>
          <a:xfrm>
            <a:off x="349267" y="566614"/>
            <a:ext cx="6017147" cy="6011739"/>
            <a:chOff x="72935" y="193752"/>
            <a:chExt cx="6777418" cy="7148251"/>
          </a:xfrm>
        </p:grpSpPr>
        <p:sp>
          <p:nvSpPr>
            <p:cNvPr id="226" name="Freeform 7">
              <a:extLst>
                <a:ext uri="{FF2B5EF4-FFF2-40B4-BE49-F238E27FC236}">
                  <a16:creationId xmlns:a16="http://schemas.microsoft.com/office/drawing/2014/main" id="{0323AD31-395B-3B79-6889-BBF1482B4EAC}"/>
                </a:ext>
              </a:extLst>
            </p:cNvPr>
            <p:cNvSpPr/>
            <p:nvPr/>
          </p:nvSpPr>
          <p:spPr>
            <a:xfrm>
              <a:off x="301692" y="3253678"/>
              <a:ext cx="6328975" cy="1142846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15" name="Freeform 7">
              <a:extLst>
                <a:ext uri="{FF2B5EF4-FFF2-40B4-BE49-F238E27FC236}">
                  <a16:creationId xmlns:a16="http://schemas.microsoft.com/office/drawing/2014/main" id="{795839CC-F128-577F-CBE4-ECC8E5CFACB9}"/>
                </a:ext>
              </a:extLst>
            </p:cNvPr>
            <p:cNvSpPr/>
            <p:nvPr/>
          </p:nvSpPr>
          <p:spPr>
            <a:xfrm>
              <a:off x="1611239" y="195947"/>
              <a:ext cx="4875829" cy="1542550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21C103E3-2A50-CFBF-2554-EFFC8605A7E7}"/>
                </a:ext>
              </a:extLst>
            </p:cNvPr>
            <p:cNvSpPr/>
            <p:nvPr/>
          </p:nvSpPr>
          <p:spPr>
            <a:xfrm>
              <a:off x="138224" y="193752"/>
              <a:ext cx="1473015" cy="1542550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A3FC2AF-3E57-3D35-4A5A-AE3C0A963E52}"/>
                </a:ext>
              </a:extLst>
            </p:cNvPr>
            <p:cNvSpPr/>
            <p:nvPr/>
          </p:nvSpPr>
          <p:spPr>
            <a:xfrm>
              <a:off x="1716518" y="202852"/>
              <a:ext cx="4665269" cy="1312100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endParaRPr lang="en-US" sz="1100" dirty="0">
                <a:solidFill>
                  <a:srgbClr val="4A808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Token = chunk of text. See: </a:t>
              </a:r>
              <a:r>
                <a:rPr lang="en-US" sz="1100" dirty="0" err="1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platform.openai.com</a:t>
              </a:r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/tokenizer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100 tokens roughly equal 75 words.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Modern models have huge limits (1M tokens ~ entire bible)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Fits in context ≠ Good responses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Use RAG to surpass context limit.</a:t>
              </a: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BDDDDF88-80E7-5196-4523-CBC13F793DC8}"/>
                </a:ext>
              </a:extLst>
            </p:cNvPr>
            <p:cNvSpPr/>
            <p:nvPr/>
          </p:nvSpPr>
          <p:spPr>
            <a:xfrm flipV="1">
              <a:off x="138224" y="1825163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4C061508-878B-BCBC-37D2-9BDC85A81BE1}"/>
                </a:ext>
              </a:extLst>
            </p:cNvPr>
            <p:cNvSpPr/>
            <p:nvPr/>
          </p:nvSpPr>
          <p:spPr>
            <a:xfrm>
              <a:off x="169382" y="348486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Context Limit (tokens)</a:t>
              </a:r>
            </a:p>
          </p:txBody>
        </p:sp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CB14225A-C98C-5B4D-9B95-FE298A99A6A4}"/>
                </a:ext>
              </a:extLst>
            </p:cNvPr>
            <p:cNvSpPr/>
            <p:nvPr/>
          </p:nvSpPr>
          <p:spPr>
            <a:xfrm>
              <a:off x="158093" y="1918047"/>
              <a:ext cx="6328975" cy="1142846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AD1F4002-873F-A1FD-6317-CD83DAA833F1}"/>
                </a:ext>
              </a:extLst>
            </p:cNvPr>
            <p:cNvSpPr/>
            <p:nvPr/>
          </p:nvSpPr>
          <p:spPr>
            <a:xfrm>
              <a:off x="1716518" y="2014581"/>
              <a:ext cx="4546028" cy="1022154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Check public leaderboards to shortlist candidates. 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</a:t>
              </a:r>
              <a:r>
                <a:rPr lang="en-US" sz="1100" dirty="0" err="1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lmarena</a:t>
              </a:r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https://</a:t>
              </a:r>
              <a:r>
                <a:rPr lang="en-US" sz="1100" dirty="0" err="1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beta.lmarena.ai</a:t>
              </a:r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/leaderboard 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artificial analysis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Run your own evals</a:t>
              </a:r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1C014A7D-2E41-3023-1614-1746EDC94362}"/>
                </a:ext>
              </a:extLst>
            </p:cNvPr>
            <p:cNvSpPr/>
            <p:nvPr/>
          </p:nvSpPr>
          <p:spPr>
            <a:xfrm>
              <a:off x="149881" y="1945295"/>
              <a:ext cx="1473015" cy="1142846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D604EE57-A9D5-9168-DA8C-5B92D0FE3540}"/>
                </a:ext>
              </a:extLst>
            </p:cNvPr>
            <p:cNvSpPr/>
            <p:nvPr/>
          </p:nvSpPr>
          <p:spPr>
            <a:xfrm>
              <a:off x="257525" y="2040680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</a:t>
              </a:r>
            </a:p>
          </p:txBody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9067CEC0-36CF-2153-9664-2626A9F29E58}"/>
                </a:ext>
              </a:extLst>
            </p:cNvPr>
            <p:cNvSpPr/>
            <p:nvPr/>
          </p:nvSpPr>
          <p:spPr>
            <a:xfrm>
              <a:off x="138223" y="3258692"/>
              <a:ext cx="1473015" cy="1142846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FBDE4DCD-A573-EAEC-1D78-85B2F9E8660E}"/>
                </a:ext>
              </a:extLst>
            </p:cNvPr>
            <p:cNvSpPr/>
            <p:nvPr/>
          </p:nvSpPr>
          <p:spPr>
            <a:xfrm>
              <a:off x="245867" y="3347824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Price</a:t>
              </a:r>
            </a:p>
          </p:txBody>
        </p:sp>
        <p:sp>
          <p:nvSpPr>
            <p:cNvPr id="222" name="AutoShape 9">
              <a:extLst>
                <a:ext uri="{FF2B5EF4-FFF2-40B4-BE49-F238E27FC236}">
                  <a16:creationId xmlns:a16="http://schemas.microsoft.com/office/drawing/2014/main" id="{4209C820-076A-C948-6CA6-16F1C6D20090}"/>
                </a:ext>
              </a:extLst>
            </p:cNvPr>
            <p:cNvSpPr/>
            <p:nvPr/>
          </p:nvSpPr>
          <p:spPr>
            <a:xfrm flipV="1">
              <a:off x="138223" y="3189904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Freeform 6">
              <a:extLst>
                <a:ext uri="{FF2B5EF4-FFF2-40B4-BE49-F238E27FC236}">
                  <a16:creationId xmlns:a16="http://schemas.microsoft.com/office/drawing/2014/main" id="{0EF5901F-B9CF-F40F-6595-84E278D04B4C}"/>
                </a:ext>
              </a:extLst>
            </p:cNvPr>
            <p:cNvSpPr/>
            <p:nvPr/>
          </p:nvSpPr>
          <p:spPr>
            <a:xfrm>
              <a:off x="1774707" y="3279456"/>
              <a:ext cx="4546028" cy="1022154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Price typically listed per million tokens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Input vs Output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Test cheap models first</a:t>
              </a:r>
            </a:p>
          </p:txBody>
        </p:sp>
        <p:sp>
          <p:nvSpPr>
            <p:cNvPr id="228" name="Freeform 7">
              <a:extLst>
                <a:ext uri="{FF2B5EF4-FFF2-40B4-BE49-F238E27FC236}">
                  <a16:creationId xmlns:a16="http://schemas.microsoft.com/office/drawing/2014/main" id="{1FB776BD-D417-25FD-99FE-55926D9A86F2}"/>
                </a:ext>
              </a:extLst>
            </p:cNvPr>
            <p:cNvSpPr/>
            <p:nvPr/>
          </p:nvSpPr>
          <p:spPr>
            <a:xfrm>
              <a:off x="313350" y="4573951"/>
              <a:ext cx="632897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29" name="Freeform 7">
              <a:extLst>
                <a:ext uri="{FF2B5EF4-FFF2-40B4-BE49-F238E27FC236}">
                  <a16:creationId xmlns:a16="http://schemas.microsoft.com/office/drawing/2014/main" id="{2361E5A0-130A-B59C-C6DF-F7CC5409EB9A}"/>
                </a:ext>
              </a:extLst>
            </p:cNvPr>
            <p:cNvSpPr/>
            <p:nvPr/>
          </p:nvSpPr>
          <p:spPr>
            <a:xfrm>
              <a:off x="149881" y="4578965"/>
              <a:ext cx="147301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30" name="Freeform 6">
              <a:extLst>
                <a:ext uri="{FF2B5EF4-FFF2-40B4-BE49-F238E27FC236}">
                  <a16:creationId xmlns:a16="http://schemas.microsoft.com/office/drawing/2014/main" id="{5013DA94-A8FB-2791-9DBE-A239AFE8E2E5}"/>
                </a:ext>
              </a:extLst>
            </p:cNvPr>
            <p:cNvSpPr/>
            <p:nvPr/>
          </p:nvSpPr>
          <p:spPr>
            <a:xfrm>
              <a:off x="257525" y="4668097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Speed</a:t>
              </a:r>
            </a:p>
          </p:txBody>
        </p:sp>
        <p:sp>
          <p:nvSpPr>
            <p:cNvPr id="231" name="AutoShape 9">
              <a:extLst>
                <a:ext uri="{FF2B5EF4-FFF2-40B4-BE49-F238E27FC236}">
                  <a16:creationId xmlns:a16="http://schemas.microsoft.com/office/drawing/2014/main" id="{1EF7C822-7D9C-AEF5-E717-E038657838F8}"/>
                </a:ext>
              </a:extLst>
            </p:cNvPr>
            <p:cNvSpPr/>
            <p:nvPr/>
          </p:nvSpPr>
          <p:spPr>
            <a:xfrm flipV="1">
              <a:off x="94056" y="4495393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Freeform 6">
              <a:extLst>
                <a:ext uri="{FF2B5EF4-FFF2-40B4-BE49-F238E27FC236}">
                  <a16:creationId xmlns:a16="http://schemas.microsoft.com/office/drawing/2014/main" id="{9E2FD44B-28BA-2DE6-1309-5A3D093EB3E0}"/>
                </a:ext>
              </a:extLst>
            </p:cNvPr>
            <p:cNvSpPr/>
            <p:nvPr/>
          </p:nvSpPr>
          <p:spPr>
            <a:xfrm>
              <a:off x="1786365" y="4599729"/>
              <a:ext cx="4546028" cy="726820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Cheap small, less intelligent models usually faster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For chatbots, interactive apps, consider fast models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For async processes, not a big consideration</a:t>
              </a:r>
            </a:p>
          </p:txBody>
        </p:sp>
        <p:sp>
          <p:nvSpPr>
            <p:cNvPr id="233" name="AutoShape 9">
              <a:extLst>
                <a:ext uri="{FF2B5EF4-FFF2-40B4-BE49-F238E27FC236}">
                  <a16:creationId xmlns:a16="http://schemas.microsoft.com/office/drawing/2014/main" id="{E8C977B6-23E7-58BE-40D1-EAEEC58734C1}"/>
                </a:ext>
              </a:extLst>
            </p:cNvPr>
            <p:cNvSpPr/>
            <p:nvPr/>
          </p:nvSpPr>
          <p:spPr>
            <a:xfrm flipV="1">
              <a:off x="72935" y="5413902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Freeform 7">
              <a:extLst>
                <a:ext uri="{FF2B5EF4-FFF2-40B4-BE49-F238E27FC236}">
                  <a16:creationId xmlns:a16="http://schemas.microsoft.com/office/drawing/2014/main" id="{40D4C119-6BB8-C451-C7C0-D65CFF139EEB}"/>
                </a:ext>
              </a:extLst>
            </p:cNvPr>
            <p:cNvSpPr/>
            <p:nvPr/>
          </p:nvSpPr>
          <p:spPr>
            <a:xfrm>
              <a:off x="313350" y="5586310"/>
              <a:ext cx="632897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35" name="Freeform 7">
              <a:extLst>
                <a:ext uri="{FF2B5EF4-FFF2-40B4-BE49-F238E27FC236}">
                  <a16:creationId xmlns:a16="http://schemas.microsoft.com/office/drawing/2014/main" id="{C48323CB-8C87-FB18-FC83-9B9F07A83328}"/>
                </a:ext>
              </a:extLst>
            </p:cNvPr>
            <p:cNvSpPr/>
            <p:nvPr/>
          </p:nvSpPr>
          <p:spPr>
            <a:xfrm>
              <a:off x="149881" y="5591324"/>
              <a:ext cx="147301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36" name="Freeform 6">
              <a:extLst>
                <a:ext uri="{FF2B5EF4-FFF2-40B4-BE49-F238E27FC236}">
                  <a16:creationId xmlns:a16="http://schemas.microsoft.com/office/drawing/2014/main" id="{AB538578-8D0E-A5B9-EBF9-5419AC07E76B}"/>
                </a:ext>
              </a:extLst>
            </p:cNvPr>
            <p:cNvSpPr/>
            <p:nvPr/>
          </p:nvSpPr>
          <p:spPr>
            <a:xfrm>
              <a:off x="257525" y="5680456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Reasoning vs Standard models</a:t>
              </a:r>
            </a:p>
          </p:txBody>
        </p:sp>
        <p:sp>
          <p:nvSpPr>
            <p:cNvPr id="238" name="Freeform 6">
              <a:extLst>
                <a:ext uri="{FF2B5EF4-FFF2-40B4-BE49-F238E27FC236}">
                  <a16:creationId xmlns:a16="http://schemas.microsoft.com/office/drawing/2014/main" id="{9B0AE1FA-8B85-FB93-A7E0-F746388B47C0}"/>
                </a:ext>
              </a:extLst>
            </p:cNvPr>
            <p:cNvSpPr/>
            <p:nvPr/>
          </p:nvSpPr>
          <p:spPr>
            <a:xfrm>
              <a:off x="1786365" y="5612088"/>
              <a:ext cx="4546028" cy="726820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Reasoning models offer but slow response time and increased cost (reasoning tokens are billed)</a:t>
              </a:r>
            </a:p>
            <a:p>
              <a:endParaRPr lang="en-US" sz="1100" dirty="0">
                <a:solidFill>
                  <a:srgbClr val="4A808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9" name="AutoShape 9">
              <a:extLst>
                <a:ext uri="{FF2B5EF4-FFF2-40B4-BE49-F238E27FC236}">
                  <a16:creationId xmlns:a16="http://schemas.microsoft.com/office/drawing/2014/main" id="{252AF613-0553-D77C-7D53-FD50385BB30E}"/>
                </a:ext>
              </a:extLst>
            </p:cNvPr>
            <p:cNvSpPr/>
            <p:nvPr/>
          </p:nvSpPr>
          <p:spPr>
            <a:xfrm flipV="1">
              <a:off x="72935" y="6426261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0" name="Freeform 7">
              <a:extLst>
                <a:ext uri="{FF2B5EF4-FFF2-40B4-BE49-F238E27FC236}">
                  <a16:creationId xmlns:a16="http://schemas.microsoft.com/office/drawing/2014/main" id="{CED81E0A-4261-E8A4-AEB0-38DDDBB2D5B5}"/>
                </a:ext>
              </a:extLst>
            </p:cNvPr>
            <p:cNvSpPr/>
            <p:nvPr/>
          </p:nvSpPr>
          <p:spPr>
            <a:xfrm>
              <a:off x="334471" y="6497807"/>
              <a:ext cx="632897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DBEBF2"/>
            </a:solidFill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371FD603-6942-AD35-0DE9-918E515AAB7B}"/>
                </a:ext>
              </a:extLst>
            </p:cNvPr>
            <p:cNvSpPr/>
            <p:nvPr/>
          </p:nvSpPr>
          <p:spPr>
            <a:xfrm>
              <a:off x="171002" y="6502821"/>
              <a:ext cx="1473015" cy="743334"/>
            </a:xfrm>
            <a:custGeom>
              <a:avLst/>
              <a:gdLst/>
              <a:ahLst/>
              <a:cxnLst/>
              <a:rect l="l" t="t" r="r" b="b"/>
              <a:pathLst>
                <a:path w="2341591" h="1081066">
                  <a:moveTo>
                    <a:pt x="16458" y="0"/>
                  </a:moveTo>
                  <a:lnTo>
                    <a:pt x="2325133" y="0"/>
                  </a:lnTo>
                  <a:cubicBezTo>
                    <a:pt x="2334223" y="0"/>
                    <a:pt x="2341591" y="7368"/>
                    <a:pt x="2341591" y="16458"/>
                  </a:cubicBezTo>
                  <a:lnTo>
                    <a:pt x="2341591" y="1064608"/>
                  </a:lnTo>
                  <a:cubicBezTo>
                    <a:pt x="2341591" y="1068973"/>
                    <a:pt x="2339857" y="1073159"/>
                    <a:pt x="2336771" y="1076245"/>
                  </a:cubicBezTo>
                  <a:cubicBezTo>
                    <a:pt x="2333684" y="1079332"/>
                    <a:pt x="2329498" y="1081066"/>
                    <a:pt x="2325133" y="1081066"/>
                  </a:cubicBezTo>
                  <a:lnTo>
                    <a:pt x="16458" y="1081066"/>
                  </a:lnTo>
                  <a:cubicBezTo>
                    <a:pt x="7368" y="1081066"/>
                    <a:pt x="0" y="1073697"/>
                    <a:pt x="0" y="1064608"/>
                  </a:cubicBezTo>
                  <a:lnTo>
                    <a:pt x="0" y="16458"/>
                  </a:lnTo>
                  <a:cubicBezTo>
                    <a:pt x="0" y="7368"/>
                    <a:pt x="7368" y="0"/>
                    <a:pt x="16458" y="0"/>
                  </a:cubicBezTo>
                  <a:close/>
                </a:path>
              </a:pathLst>
            </a:custGeom>
            <a:solidFill>
              <a:srgbClr val="5B8C97"/>
            </a:solidFill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8B0E81FE-0718-5331-C1F0-632A09796CC5}"/>
                </a:ext>
              </a:extLst>
            </p:cNvPr>
            <p:cNvSpPr/>
            <p:nvPr/>
          </p:nvSpPr>
          <p:spPr>
            <a:xfrm>
              <a:off x="278646" y="6591953"/>
              <a:ext cx="1257726" cy="471263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Open vs Closed weights</a:t>
              </a:r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B7A267E5-6D6E-C959-FB5D-463734C9DAFB}"/>
                </a:ext>
              </a:extLst>
            </p:cNvPr>
            <p:cNvSpPr/>
            <p:nvPr/>
          </p:nvSpPr>
          <p:spPr>
            <a:xfrm>
              <a:off x="1807486" y="6523585"/>
              <a:ext cx="4546028" cy="726820"/>
            </a:xfrm>
            <a:custGeom>
              <a:avLst/>
              <a:gdLst/>
              <a:ahLst/>
              <a:cxnLst/>
              <a:rect l="l" t="t" r="r" b="b"/>
              <a:pathLst>
                <a:path w="2190870" h="1622612">
                  <a:moveTo>
                    <a:pt x="51514" y="0"/>
                  </a:moveTo>
                  <a:lnTo>
                    <a:pt x="2139356" y="0"/>
                  </a:lnTo>
                  <a:cubicBezTo>
                    <a:pt x="2153018" y="0"/>
                    <a:pt x="2166121" y="5427"/>
                    <a:pt x="2175782" y="15088"/>
                  </a:cubicBezTo>
                  <a:cubicBezTo>
                    <a:pt x="2185442" y="24749"/>
                    <a:pt x="2190870" y="37851"/>
                    <a:pt x="2190870" y="51514"/>
                  </a:cubicBezTo>
                  <a:lnTo>
                    <a:pt x="2190870" y="1571099"/>
                  </a:lnTo>
                  <a:cubicBezTo>
                    <a:pt x="2190870" y="1584761"/>
                    <a:pt x="2185442" y="1597864"/>
                    <a:pt x="2175782" y="1607524"/>
                  </a:cubicBezTo>
                  <a:cubicBezTo>
                    <a:pt x="2166121" y="1617185"/>
                    <a:pt x="2153018" y="1622612"/>
                    <a:pt x="2139356" y="1622612"/>
                  </a:cubicBezTo>
                  <a:lnTo>
                    <a:pt x="51514" y="1622612"/>
                  </a:lnTo>
                  <a:cubicBezTo>
                    <a:pt x="37851" y="1622612"/>
                    <a:pt x="24749" y="1617185"/>
                    <a:pt x="15088" y="1607524"/>
                  </a:cubicBezTo>
                  <a:cubicBezTo>
                    <a:pt x="5427" y="1597864"/>
                    <a:pt x="0" y="1584761"/>
                    <a:pt x="0" y="1571099"/>
                  </a:cubicBezTo>
                  <a:lnTo>
                    <a:pt x="0" y="51514"/>
                  </a:lnTo>
                  <a:cubicBezTo>
                    <a:pt x="0" y="37851"/>
                    <a:pt x="5427" y="24749"/>
                    <a:pt x="15088" y="15088"/>
                  </a:cubicBezTo>
                  <a:cubicBezTo>
                    <a:pt x="24749" y="5427"/>
                    <a:pt x="37851" y="0"/>
                    <a:pt x="51514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Open‑weight models (</a:t>
              </a:r>
              <a:r>
                <a:rPr lang="en-US" sz="1100" dirty="0" err="1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eg.</a:t>
              </a:r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Deepseek</a:t>
              </a:r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Llama 3) can run on your infra — lower cost &amp; control.</a:t>
              </a:r>
            </a:p>
            <a:p>
              <a:r>
                <a:rPr lang="en-US" sz="1100" dirty="0">
                  <a:solidFill>
                    <a:srgbClr val="4A808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Closed‑weight APIs offer performance and convenience but more costly.</a:t>
              </a:r>
            </a:p>
            <a:p>
              <a:endParaRPr lang="en-US" sz="1100" dirty="0">
                <a:solidFill>
                  <a:srgbClr val="4A808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100" dirty="0">
                <a:solidFill>
                  <a:srgbClr val="4A808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4" name="AutoShape 9">
              <a:extLst>
                <a:ext uri="{FF2B5EF4-FFF2-40B4-BE49-F238E27FC236}">
                  <a16:creationId xmlns:a16="http://schemas.microsoft.com/office/drawing/2014/main" id="{8A10F851-1C9A-81BB-0643-00E793862B0D}"/>
                </a:ext>
              </a:extLst>
            </p:cNvPr>
            <p:cNvSpPr/>
            <p:nvPr/>
          </p:nvSpPr>
          <p:spPr>
            <a:xfrm flipV="1">
              <a:off x="94056" y="7337758"/>
              <a:ext cx="6712129" cy="4245"/>
            </a:xfrm>
            <a:prstGeom prst="line">
              <a:avLst/>
            </a:prstGeom>
            <a:ln w="12700" cap="flat">
              <a:solidFill>
                <a:srgbClr val="5FAFBD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 sz="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050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020FB-7C8A-003D-84A7-FA801057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19213-8540-09C2-A1D5-A841DBED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00D65-B3D5-EBF3-42F9-32988D4A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0"/>
            <a:ext cx="13513342" cy="32027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b="1" dirty="0"/>
              <a:t>Why might a purely pretrained language model (like GPT-2) struggle with direct questions?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A. It’s trained to continue text, not to give accurate answers 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B. It lacks enough memory for simple factual questions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C. It cannot recognize language patterns at all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B31AD-5C4C-290B-C07F-9E2A59C5D402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3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664BF66-E649-445E-2592-D440835C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1DD06A66-0CD5-116D-EB67-B7DF3386DB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8F008-CB51-D34C-2843-A2C3AEBF604C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C39A187-7D7D-025C-A340-B41184349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63114"/>
              </p:ext>
            </p:extLst>
          </p:nvPr>
        </p:nvGraphicFramePr>
        <p:xfrm>
          <a:off x="-3408611" y="2688562"/>
          <a:ext cx="13589511" cy="584012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FCE39E21-6D8C-EAE1-20B8-1CBB4FD3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D19E8C-EF75-9991-99EF-0C16306AF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59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4495E258-F26B-EEEE-D101-86FEE8B4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D5795329-FEF1-1834-0512-7B9586316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18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Instruction fine-tuning: </a:t>
            </a:r>
            <a:r>
              <a:rPr lang="en-US" b="0" dirty="0"/>
              <a:t>From autocomplete to helpful assistant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B41921-1B48-584B-CF7E-6F0C79963D7E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5811C4-F84D-648E-819F-A096C517BA66}"/>
              </a:ext>
            </a:extLst>
          </p:cNvPr>
          <p:cNvSpPr txBox="1"/>
          <p:nvPr/>
        </p:nvSpPr>
        <p:spPr>
          <a:xfrm>
            <a:off x="-2201437" y="11122471"/>
            <a:ext cx="11267700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https://</a:t>
            </a:r>
            <a:r>
              <a:rPr lang="en-US" sz="2113" b="1" dirty="0" err="1"/>
              <a:t>huggingface.co</a:t>
            </a:r>
            <a:r>
              <a:rPr lang="en-US" sz="2113" b="1" dirty="0"/>
              <a:t>/datasets/</a:t>
            </a:r>
            <a:r>
              <a:rPr lang="en-US" sz="2113" b="1" dirty="0" err="1"/>
              <a:t>OpenAssistant</a:t>
            </a:r>
            <a:r>
              <a:rPr lang="en-US" sz="2113" b="1" dirty="0"/>
              <a:t>/oasst1/viewer/default/train?views%5B%5D=train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9B7B8-32FE-60B9-3C2E-1608EF68AD1E}"/>
              </a:ext>
            </a:extLst>
          </p:cNvPr>
          <p:cNvSpPr txBox="1"/>
          <p:nvPr/>
        </p:nvSpPr>
        <p:spPr>
          <a:xfrm>
            <a:off x="-3203526" y="-805748"/>
            <a:ext cx="13389761" cy="88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3" dirty="0"/>
              <a:t>Training the base model on demonstrations of desired assistant behaviors using human-written instructions and responses.</a:t>
            </a:r>
          </a:p>
        </p:txBody>
      </p:sp>
      <p:pic>
        <p:nvPicPr>
          <p:cNvPr id="11" name="Picture 10" descr="A person wearing glasses and a denim jacket&#10;&#10;AI-generated content may be incorrect.">
            <a:extLst>
              <a:ext uri="{FF2B5EF4-FFF2-40B4-BE49-F238E27FC236}">
                <a16:creationId xmlns:a16="http://schemas.microsoft.com/office/drawing/2014/main" id="{F43BFE8E-79CC-190C-DB4C-B7165122B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27" y="4288259"/>
            <a:ext cx="4467332" cy="3151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6C4666-CEA9-0E42-697D-C6AEB57FFEA2}"/>
              </a:ext>
            </a:extLst>
          </p:cNvPr>
          <p:cNvSpPr txBox="1"/>
          <p:nvPr/>
        </p:nvSpPr>
        <p:spPr>
          <a:xfrm>
            <a:off x="5073253" y="3630756"/>
            <a:ext cx="5401350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Quite expensive. Need lots of humans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34431-49B6-0FB6-2313-9679FCCE0A54}"/>
              </a:ext>
            </a:extLst>
          </p:cNvPr>
          <p:cNvGrpSpPr/>
          <p:nvPr/>
        </p:nvGrpSpPr>
        <p:grpSpPr>
          <a:xfrm>
            <a:off x="-3524133" y="3520828"/>
            <a:ext cx="8177249" cy="3918903"/>
            <a:chOff x="171436" y="2208684"/>
            <a:chExt cx="6967595" cy="3339183"/>
          </a:xfrm>
        </p:grpSpPr>
        <p:pic>
          <p:nvPicPr>
            <p:cNvPr id="8" name="Picture 7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6F9C0AD6-50A4-1DFD-C107-60754980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35"/>
            <a:stretch/>
          </p:blipFill>
          <p:spPr>
            <a:xfrm>
              <a:off x="171436" y="2585129"/>
              <a:ext cx="6960726" cy="15862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4A898-DE30-7CF8-C6A8-6EF532C8B5D3}"/>
                </a:ext>
              </a:extLst>
            </p:cNvPr>
            <p:cNvSpPr txBox="1"/>
            <p:nvPr/>
          </p:nvSpPr>
          <p:spPr>
            <a:xfrm>
              <a:off x="2319993" y="2208684"/>
              <a:ext cx="2711912" cy="41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83" b="1" dirty="0"/>
                <a:t>Example training data</a:t>
              </a:r>
            </a:p>
          </p:txBody>
        </p:sp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D2698FE-4C37-EE54-87FD-AF34CF4F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43"/>
            <a:stretch/>
          </p:blipFill>
          <p:spPr>
            <a:xfrm>
              <a:off x="171436" y="4075876"/>
              <a:ext cx="6960726" cy="147199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3A2592-2A8A-96EA-9465-3B3672A63C1E}"/>
                </a:ext>
              </a:extLst>
            </p:cNvPr>
            <p:cNvSpPr/>
            <p:nvPr/>
          </p:nvSpPr>
          <p:spPr>
            <a:xfrm>
              <a:off x="184558" y="2647147"/>
              <a:ext cx="6954473" cy="2900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3"/>
            </a:p>
          </p:txBody>
        </p:sp>
      </p:grp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371B610C-27AA-CFB3-92A4-9282C81D0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9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0544004C-5A0A-84BC-C1B7-FCA465EB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61E1986B-5025-5C27-DC2C-1362E6C9C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9" y="-1875320"/>
            <a:ext cx="11893665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Live demo: Using ChatGPT 3.5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AC686A-F224-30A3-3FBE-189A01D9C013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5852B5-57FE-5090-4034-EAA0F2656F13}"/>
              </a:ext>
            </a:extLst>
          </p:cNvPr>
          <p:cNvSpPr txBox="1"/>
          <p:nvPr/>
        </p:nvSpPr>
        <p:spPr>
          <a:xfrm>
            <a:off x="3936918" y="2797922"/>
            <a:ext cx="5634943" cy="2694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18" dirty="0">
                <a:solidFill>
                  <a:srgbClr val="374151"/>
                </a:solidFill>
                <a:latin typeface="ui-sans-serif"/>
              </a:rPr>
              <a:t>Instruction-tuning has turned a powerful autocomplete into a helpful assistant.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18" dirty="0">
                <a:solidFill>
                  <a:srgbClr val="374151"/>
                </a:solidFill>
                <a:latin typeface="ui-sans-serif"/>
              </a:rPr>
              <a:t>But training data is stale (stuck at the point when the data for pre-training was scraped)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E5341-3A3D-92C6-2AA4-80D07015D391}"/>
              </a:ext>
            </a:extLst>
          </p:cNvPr>
          <p:cNvSpPr txBox="1"/>
          <p:nvPr/>
        </p:nvSpPr>
        <p:spPr>
          <a:xfrm>
            <a:off x="5158579" y="-879519"/>
            <a:ext cx="275254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Summary of Demo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B1058FB-3E45-2292-21F2-FD64C8AC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9365" y="2144672"/>
            <a:ext cx="6488369" cy="5964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3268BA52-0493-BEA7-7241-10C15DD2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A254D-7D7E-572D-AA26-EA52BD0B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8D15E-78FE-021B-4216-3965E2A4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6DBD12-6419-40E6-78BD-BE0819B2D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4"/>
            <a:ext cx="13513342" cy="29498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The key innovation that distinguished ChatGPT-3.5 from earlier GPT models (like GPT-3) was its significantly improved capability for:</a:t>
            </a:r>
          </a:p>
          <a:p>
            <a:pPr>
              <a:buNone/>
            </a:pPr>
            <a:r>
              <a:rPr lang="en-GB" dirty="0"/>
              <a:t>A) Accessing and incorporating real-time information from the internet.</a:t>
            </a:r>
          </a:p>
          <a:p>
            <a:pPr>
              <a:buNone/>
            </a:pPr>
            <a:r>
              <a:rPr lang="en-GB" dirty="0"/>
              <a:t>B) Generating much longer and more varied styles of text.</a:t>
            </a:r>
          </a:p>
          <a:p>
            <a:pPr>
              <a:buNone/>
            </a:pPr>
            <a:r>
              <a:rPr lang="en-GB" dirty="0"/>
              <a:t>C) Understanding and following instructions to act as an assistant.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4E3700-8CDD-9325-7F40-DE32AF90A4F4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0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0BA3025-47EF-A880-D1DC-F728B642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24DADF1-474E-CBA0-386C-E88E6834E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B6A376-AE6E-8591-23C9-2FCBE9388637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5E2FBBC-A7DB-5992-BEF8-B496A26AE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40577"/>
              </p:ext>
            </p:extLst>
          </p:nvPr>
        </p:nvGraphicFramePr>
        <p:xfrm>
          <a:off x="-3408610" y="2688562"/>
          <a:ext cx="13589516" cy="569886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0E6B9BC4-829A-7BBB-A878-1538BAE52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C13F37-B07A-BEA0-3C7F-F83D45D0D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6777EDA-EBB8-BF72-9190-C656366D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B0CF66B3-61FD-492F-E6F7-A97B928EC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18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Tool use (fine-tune/system prompt): </a:t>
            </a:r>
            <a:r>
              <a:rPr lang="en-US" b="0" dirty="0"/>
              <a:t>Teaching model to use tools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D85FFB-950B-4F97-2B0C-225AD3E64DA4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7AAD8761-3C73-AFEF-BEF0-4F0BCB33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514" y="2183728"/>
            <a:ext cx="9121776" cy="6405514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B4CA92C-6D34-D4B4-9D15-D3763B535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85E357C-DE35-9A72-974C-D2718764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A7CC7299-46D9-BEB0-368E-5F18FE555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9" y="-1875320"/>
            <a:ext cx="11893665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Live demo: Using ChatGPT-4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567A6C-F568-9D6B-463F-263C6BFED2E0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198B619-A5CA-2CEA-82D9-C949AC2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4B6C3D5-28C5-F201-C811-3B51205C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638" y="3285193"/>
            <a:ext cx="9121776" cy="3446545"/>
          </a:xfrm>
          <a:prstGeom prst="rect">
            <a:avLst/>
          </a:prstGeom>
        </p:spPr>
      </p:pic>
      <p:pic>
        <p:nvPicPr>
          <p:cNvPr id="6" name="Picture 5" descr="A white background with a black circle&#10;&#10;AI-generated content may be incorrect.">
            <a:extLst>
              <a:ext uri="{FF2B5EF4-FFF2-40B4-BE49-F238E27FC236}">
                <a16:creationId xmlns:a16="http://schemas.microsoft.com/office/drawing/2014/main" id="{CBD804FC-1010-871A-350B-A029764B9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7900" y="2506607"/>
            <a:ext cx="10489663" cy="17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3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624E-B528-5D30-6912-D304BBCD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0CB3D-C8E9-4A28-00CA-D88FFBBE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BAE95-1DED-364D-0948-9FF5DDCD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09"/>
            <a:ext cx="13513342" cy="249475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“Tool-use” fine-tuning (e.g. in GPT-4) teaches the model to…</a:t>
            </a:r>
          </a:p>
          <a:p>
            <a:pPr>
              <a:buNone/>
            </a:pPr>
            <a:r>
              <a:rPr lang="en-GB" dirty="0"/>
              <a:t>A. Write its own training code</a:t>
            </a:r>
          </a:p>
          <a:p>
            <a:pPr>
              <a:buNone/>
            </a:pPr>
            <a:r>
              <a:rPr lang="en-GB" dirty="0"/>
              <a:t>B. Call external APIs like Search or utilities like calculators when needed </a:t>
            </a:r>
          </a:p>
          <a:p>
            <a:pPr>
              <a:buNone/>
            </a:pPr>
            <a:r>
              <a:rPr lang="en-GB" dirty="0"/>
              <a:t>C. Compress its parameters to fit on smaller/lighter devices when needed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E987EA-3CCE-1610-9910-81FFD25C3E22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08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A810EAC-329E-7771-1D8E-6694A472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01BD4FAA-E08A-5EBC-5A84-7B254E4B0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4E74D1-1548-F9F5-6ED8-EC34B4EE5584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A722A-05E9-1B84-48E2-887EBA43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34583"/>
              </p:ext>
            </p:extLst>
          </p:nvPr>
        </p:nvGraphicFramePr>
        <p:xfrm>
          <a:off x="-3408611" y="2688561"/>
          <a:ext cx="13589511" cy="5840122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97A714D-3109-5D6B-C469-E7B64A096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5D1E099-1CB3-2437-CA00-BDB91C01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9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7C02-B956-BA33-7E6F-72CCB235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49C4A0A-FA89-0A36-C5A4-E862543941BA}"/>
              </a:ext>
            </a:extLst>
          </p:cNvPr>
          <p:cNvSpPr/>
          <p:nvPr/>
        </p:nvSpPr>
        <p:spPr>
          <a:xfrm>
            <a:off x="-2806835" y="-3540543"/>
            <a:ext cx="7515269" cy="18346546"/>
          </a:xfrm>
          <a:custGeom>
            <a:avLst/>
            <a:gdLst/>
            <a:ahLst/>
            <a:cxnLst/>
            <a:rect l="l" t="t" r="r" b="b"/>
            <a:pathLst>
              <a:path w="2207803" h="5389771">
                <a:moveTo>
                  <a:pt x="0" y="0"/>
                </a:moveTo>
                <a:lnTo>
                  <a:pt x="2207803" y="0"/>
                </a:lnTo>
                <a:lnTo>
                  <a:pt x="2207803" y="5389771"/>
                </a:lnTo>
                <a:lnTo>
                  <a:pt x="0" y="538977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 sz="2504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4E3255-D4F8-ED01-3266-BF040EA46375}"/>
              </a:ext>
            </a:extLst>
          </p:cNvPr>
          <p:cNvSpPr txBox="1"/>
          <p:nvPr/>
        </p:nvSpPr>
        <p:spPr>
          <a:xfrm>
            <a:off x="-2275251" y="-2365818"/>
            <a:ext cx="7515269" cy="18476237"/>
          </a:xfrm>
          <a:prstGeom prst="rect">
            <a:avLst/>
          </a:prstGeom>
        </p:spPr>
        <p:txBody>
          <a:bodyPr lIns="21463" tIns="21463" rIns="21463" bIns="21463" rtlCol="0" anchor="ctr"/>
          <a:lstStyle/>
          <a:p>
            <a:pPr algn="ctr"/>
            <a:endParaRPr sz="2504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2AF62C-E8A0-E6A0-E216-EE50AD1CD2C7}"/>
              </a:ext>
            </a:extLst>
          </p:cNvPr>
          <p:cNvSpPr/>
          <p:nvPr/>
        </p:nvSpPr>
        <p:spPr>
          <a:xfrm>
            <a:off x="-4772034" y="-7495114"/>
            <a:ext cx="16607639" cy="3501980"/>
          </a:xfrm>
          <a:custGeom>
            <a:avLst/>
            <a:gdLst/>
            <a:ahLst/>
            <a:cxnLst/>
            <a:rect l="l" t="t" r="r" b="b"/>
            <a:pathLst>
              <a:path w="2190870" h="1622612">
                <a:moveTo>
                  <a:pt x="51514" y="0"/>
                </a:moveTo>
                <a:lnTo>
                  <a:pt x="2139356" y="0"/>
                </a:lnTo>
                <a:cubicBezTo>
                  <a:pt x="2153018" y="0"/>
                  <a:pt x="2166121" y="5427"/>
                  <a:pt x="2175782" y="15088"/>
                </a:cubicBezTo>
                <a:cubicBezTo>
                  <a:pt x="2185442" y="24749"/>
                  <a:pt x="2190870" y="37851"/>
                  <a:pt x="2190870" y="51514"/>
                </a:cubicBezTo>
                <a:lnTo>
                  <a:pt x="2190870" y="1571099"/>
                </a:lnTo>
                <a:cubicBezTo>
                  <a:pt x="2190870" y="1584761"/>
                  <a:pt x="2185442" y="1597864"/>
                  <a:pt x="2175782" y="1607524"/>
                </a:cubicBezTo>
                <a:cubicBezTo>
                  <a:pt x="2166121" y="1617185"/>
                  <a:pt x="2153018" y="1622612"/>
                  <a:pt x="2139356" y="1622612"/>
                </a:cubicBezTo>
                <a:lnTo>
                  <a:pt x="51514" y="1622612"/>
                </a:lnTo>
                <a:cubicBezTo>
                  <a:pt x="37851" y="1622612"/>
                  <a:pt x="24749" y="1617185"/>
                  <a:pt x="15088" y="1607524"/>
                </a:cubicBezTo>
                <a:cubicBezTo>
                  <a:pt x="5427" y="1597864"/>
                  <a:pt x="0" y="1584761"/>
                  <a:pt x="0" y="1571099"/>
                </a:cubicBezTo>
                <a:lnTo>
                  <a:pt x="0" y="51514"/>
                </a:lnTo>
                <a:cubicBezTo>
                  <a:pt x="0" y="37851"/>
                  <a:pt x="5427" y="24749"/>
                  <a:pt x="15088" y="15088"/>
                </a:cubicBezTo>
                <a:cubicBezTo>
                  <a:pt x="24749" y="5427"/>
                  <a:pt x="37851" y="0"/>
                  <a:pt x="51514" y="0"/>
                </a:cubicBezTo>
                <a:close/>
              </a:path>
            </a:pathLst>
          </a:custGeom>
          <a:solidFill>
            <a:srgbClr val="5FAFBD"/>
          </a:solidFill>
        </p:spPr>
        <p:txBody>
          <a:bodyPr/>
          <a:lstStyle/>
          <a:p>
            <a:endParaRPr lang="en-US" sz="2504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9A23A9B-61DD-8B34-7666-C7C84D4317FD}"/>
              </a:ext>
            </a:extLst>
          </p:cNvPr>
          <p:cNvSpPr txBox="1"/>
          <p:nvPr/>
        </p:nvSpPr>
        <p:spPr>
          <a:xfrm>
            <a:off x="-2217610" y="-7536520"/>
            <a:ext cx="7457626" cy="5652991"/>
          </a:xfrm>
          <a:prstGeom prst="rect">
            <a:avLst/>
          </a:prstGeom>
        </p:spPr>
        <p:txBody>
          <a:bodyPr lIns="21463" tIns="21463" rIns="21463" bIns="21463" rtlCol="0" anchor="ctr"/>
          <a:lstStyle/>
          <a:p>
            <a:pPr algn="ctr"/>
            <a:endParaRPr sz="2504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6356E61-E245-15AC-4221-913248A95AFA}"/>
              </a:ext>
            </a:extLst>
          </p:cNvPr>
          <p:cNvSpPr txBox="1"/>
          <p:nvPr/>
        </p:nvSpPr>
        <p:spPr>
          <a:xfrm>
            <a:off x="-4290896" y="-7259702"/>
            <a:ext cx="15218276" cy="1284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345" dirty="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How to choose an LLM Model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0EA83A8-69BA-0DA9-1E7B-568D61BB5110}"/>
              </a:ext>
            </a:extLst>
          </p:cNvPr>
          <p:cNvSpPr txBox="1"/>
          <p:nvPr/>
        </p:nvSpPr>
        <p:spPr>
          <a:xfrm>
            <a:off x="-3398809" y="-5961210"/>
            <a:ext cx="5691103" cy="770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7" b="1" i="1" dirty="0">
                <a:solidFill>
                  <a:srgbClr val="FFFFFF"/>
                </a:solidFill>
                <a:latin typeface="Balsamiq Sans Italics"/>
                <a:ea typeface="Balsamiq Sans Italics"/>
                <a:cs typeface="Balsamiq Sans Italics"/>
                <a:sym typeface="Balsamiq Sans Italics"/>
              </a:rPr>
              <a:t>6 Factors to consider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A58C556-49C0-42EE-060B-F49B40FD33E8}"/>
              </a:ext>
            </a:extLst>
          </p:cNvPr>
          <p:cNvSpPr/>
          <p:nvPr/>
        </p:nvSpPr>
        <p:spPr>
          <a:xfrm>
            <a:off x="-3802615" y="-4412856"/>
            <a:ext cx="12718815" cy="1695841"/>
          </a:xfrm>
          <a:custGeom>
            <a:avLst/>
            <a:gdLst>
              <a:gd name="connsiteX0" fmla="*/ 0 w 4953000"/>
              <a:gd name="connsiteY0" fmla="*/ 0 h 660400"/>
              <a:gd name="connsiteX1" fmla="*/ 4953000 w 4953000"/>
              <a:gd name="connsiteY1" fmla="*/ 0 h 660400"/>
              <a:gd name="connsiteX2" fmla="*/ 4953000 w 4953000"/>
              <a:gd name="connsiteY2" fmla="*/ 660400 h 660400"/>
              <a:gd name="connsiteX3" fmla="*/ 0 w 4953000"/>
              <a:gd name="connsiteY3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660400">
                <a:moveTo>
                  <a:pt x="0" y="0"/>
                </a:moveTo>
                <a:lnTo>
                  <a:pt x="4953000" y="0"/>
                </a:lnTo>
                <a:lnTo>
                  <a:pt x="4953000" y="660400"/>
                </a:lnTo>
                <a:lnTo>
                  <a:pt x="0" y="660400"/>
                </a:lnTo>
                <a:close/>
              </a:path>
            </a:pathLst>
          </a:custGeom>
          <a:solidFill>
            <a:srgbClr val="3A737F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11102-A3CB-FBAA-E5BE-8FFB38C4A04D}"/>
              </a:ext>
            </a:extLst>
          </p:cNvPr>
          <p:cNvSpPr txBox="1"/>
          <p:nvPr/>
        </p:nvSpPr>
        <p:spPr>
          <a:xfrm>
            <a:off x="-4237693" y="-3882770"/>
            <a:ext cx="16656519" cy="948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622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Choosing the Right Large Language Model (LLM)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AEB70F-D552-4A70-ABF5-CFA7DC96A267}"/>
              </a:ext>
            </a:extLst>
          </p:cNvPr>
          <p:cNvSpPr/>
          <p:nvPr/>
        </p:nvSpPr>
        <p:spPr>
          <a:xfrm>
            <a:off x="-3802615" y="307174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38B3C1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CE261-3D2C-ECFD-173D-C98A2E0F2DFF}"/>
              </a:ext>
            </a:extLst>
          </p:cNvPr>
          <p:cNvSpPr txBox="1"/>
          <p:nvPr/>
        </p:nvSpPr>
        <p:spPr>
          <a:xfrm>
            <a:off x="-1039152" y="-2638544"/>
            <a:ext cx="8891573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Typical Use</a:t>
            </a:r>
            <a:r>
              <a:rPr lang="en-US" sz="3596" b="1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Cases in This Course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4E7EF-3E8C-79F3-7298-2A6C50B19A67}"/>
              </a:ext>
            </a:extLst>
          </p:cNvPr>
          <p:cNvSpPr txBox="1"/>
          <p:nvPr/>
        </p:nvSpPr>
        <p:spPr>
          <a:xfrm>
            <a:off x="-1601225" y="-1959601"/>
            <a:ext cx="11130968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• Google Sheets LLM functions — short prompts, tabular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8EF1F1-5FA3-530C-0425-6185B948247C}"/>
              </a:ext>
            </a:extLst>
          </p:cNvPr>
          <p:cNvSpPr txBox="1"/>
          <p:nvPr/>
        </p:nvSpPr>
        <p:spPr>
          <a:xfrm>
            <a:off x="-1260708" y="-1620435"/>
            <a:ext cx="10201226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• Botpress chatbots — conversational context, real</a:t>
            </a:r>
            <a:r>
              <a:rPr lang="en-US" sz="2696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time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8F8B80-413B-C64B-8E60-59807433428C}"/>
              </a:ext>
            </a:extLst>
          </p:cNvPr>
          <p:cNvSpPr txBox="1"/>
          <p:nvPr/>
        </p:nvSpPr>
        <p:spPr>
          <a:xfrm>
            <a:off x="-1530367" y="-1281265"/>
            <a:ext cx="10945019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• Lindy automations — back</a:t>
            </a:r>
            <a:r>
              <a:rPr lang="en-US" sz="2696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office tasks where cost matters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E4C004F-D0C0-7D78-0965-5A78F3B464CB}"/>
              </a:ext>
            </a:extLst>
          </p:cNvPr>
          <p:cNvSpPr/>
          <p:nvPr/>
        </p:nvSpPr>
        <p:spPr>
          <a:xfrm>
            <a:off x="-3802615" y="3416217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E2B35A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0200FB-5897-1B80-355F-87FE437918C1}"/>
              </a:ext>
            </a:extLst>
          </p:cNvPr>
          <p:cNvSpPr txBox="1"/>
          <p:nvPr/>
        </p:nvSpPr>
        <p:spPr>
          <a:xfrm>
            <a:off x="-399045" y="3494685"/>
            <a:ext cx="7299791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Context Window &amp; Tokens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D21BEA-C621-B407-E416-E51C728C1089}"/>
              </a:ext>
            </a:extLst>
          </p:cNvPr>
          <p:cNvSpPr txBox="1"/>
          <p:nvPr/>
        </p:nvSpPr>
        <p:spPr>
          <a:xfrm>
            <a:off x="-2846587" y="4173629"/>
            <a:ext cx="14446042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Tokens are chunks of text. Every model has a limit (e.g., 4k, 16k, 128k tokens).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675B97-CF5E-5E07-2C79-F836812D6429}"/>
              </a:ext>
            </a:extLst>
          </p:cNvPr>
          <p:cNvSpPr txBox="1"/>
          <p:nvPr/>
        </p:nvSpPr>
        <p:spPr>
          <a:xfrm>
            <a:off x="-3574255" y="4978178"/>
            <a:ext cx="16515262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Add input tokens + output tokens ≤ limit. Pick a model that fits your longest prompt + data.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20DB41E-4096-6329-FF11-F3C443E9576A}"/>
              </a:ext>
            </a:extLst>
          </p:cNvPr>
          <p:cNvSpPr/>
          <p:nvPr/>
        </p:nvSpPr>
        <p:spPr>
          <a:xfrm>
            <a:off x="-3802615" y="6525261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38B3C1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C953BA-06CA-7767-86E0-D10F8FE874FF}"/>
              </a:ext>
            </a:extLst>
          </p:cNvPr>
          <p:cNvSpPr txBox="1"/>
          <p:nvPr/>
        </p:nvSpPr>
        <p:spPr>
          <a:xfrm>
            <a:off x="-555581" y="6603729"/>
            <a:ext cx="7694129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Performance &amp; Benchmarks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3601B-2545-135A-6F2B-70B6F7998B4A}"/>
              </a:ext>
            </a:extLst>
          </p:cNvPr>
          <p:cNvSpPr txBox="1"/>
          <p:nvPr/>
        </p:nvSpPr>
        <p:spPr>
          <a:xfrm>
            <a:off x="-4226496" y="8383527"/>
            <a:ext cx="14535554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Check public leaderboards (MMLU, MT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Bench, GSM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8K …) to shortlist candidates,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306728C-5DB6-A262-5140-153FA8AA2F98}"/>
              </a:ext>
            </a:extLst>
          </p:cNvPr>
          <p:cNvSpPr/>
          <p:nvPr/>
        </p:nvSpPr>
        <p:spPr>
          <a:xfrm>
            <a:off x="-3802615" y="12658493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E2B35A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615516-0F9C-0929-8473-43538938A47B}"/>
              </a:ext>
            </a:extLst>
          </p:cNvPr>
          <p:cNvSpPr txBox="1"/>
          <p:nvPr/>
        </p:nvSpPr>
        <p:spPr>
          <a:xfrm>
            <a:off x="1602995" y="12736961"/>
            <a:ext cx="2277583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Pricing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718242-91B7-BB12-DC7C-E23476461324}"/>
              </a:ext>
            </a:extLst>
          </p:cNvPr>
          <p:cNvSpPr txBox="1"/>
          <p:nvPr/>
        </p:nvSpPr>
        <p:spPr>
          <a:xfrm>
            <a:off x="-3701246" y="7617077"/>
            <a:ext cx="12886063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Estimate monthly usage: calls × (prompt + completion tokens) × price.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0C9624EA-41DD-B491-84B0-1D65B53D0927}"/>
              </a:ext>
            </a:extLst>
          </p:cNvPr>
          <p:cNvSpPr/>
          <p:nvPr/>
        </p:nvSpPr>
        <p:spPr>
          <a:xfrm>
            <a:off x="-3802615" y="12743345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38B3C1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90B5DB-5C3F-9875-FAE7-7DD99AFB6FB2}"/>
              </a:ext>
            </a:extLst>
          </p:cNvPr>
          <p:cNvSpPr txBox="1"/>
          <p:nvPr/>
        </p:nvSpPr>
        <p:spPr>
          <a:xfrm>
            <a:off x="602515" y="12821815"/>
            <a:ext cx="4786282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Speed &amp; Latency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8CD7EE9A-C965-3817-0326-31B41873ECD5}"/>
              </a:ext>
            </a:extLst>
          </p:cNvPr>
          <p:cNvSpPr/>
          <p:nvPr/>
        </p:nvSpPr>
        <p:spPr>
          <a:xfrm>
            <a:off x="-3802615" y="15852389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E2B35A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3BB710-6749-BDBD-66D3-DBDA40F3E9C0}"/>
              </a:ext>
            </a:extLst>
          </p:cNvPr>
          <p:cNvSpPr txBox="1"/>
          <p:nvPr/>
        </p:nvSpPr>
        <p:spPr>
          <a:xfrm>
            <a:off x="-881926" y="15930857"/>
            <a:ext cx="8513264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Reasoning vs Pattern Matching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940742-CBB2-5765-9206-451A40BBA8FB}"/>
              </a:ext>
            </a:extLst>
          </p:cNvPr>
          <p:cNvSpPr txBox="1"/>
          <p:nvPr/>
        </p:nvSpPr>
        <p:spPr>
          <a:xfrm>
            <a:off x="-2654440" y="16609805"/>
            <a:ext cx="13984121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High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end models excel at multi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step reasoning and tool use; great for agents.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4E955B-659A-91C8-2BC2-73E95ED4B113}"/>
              </a:ext>
            </a:extLst>
          </p:cNvPr>
          <p:cNvSpPr txBox="1"/>
          <p:nvPr/>
        </p:nvSpPr>
        <p:spPr>
          <a:xfrm>
            <a:off x="-1919008" y="16948972"/>
            <a:ext cx="11985689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Lighter models shine at extraction, re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formatting, and summaries.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0B89AEBF-E8C1-8279-C3F3-52F4865C114A}"/>
              </a:ext>
            </a:extLst>
          </p:cNvPr>
          <p:cNvSpPr/>
          <p:nvPr/>
        </p:nvSpPr>
        <p:spPr>
          <a:xfrm>
            <a:off x="-3802615" y="11195617"/>
            <a:ext cx="12718815" cy="3109043"/>
          </a:xfrm>
          <a:custGeom>
            <a:avLst/>
            <a:gdLst>
              <a:gd name="connsiteX0" fmla="*/ 0 w 4953000"/>
              <a:gd name="connsiteY0" fmla="*/ 0 h 1210733"/>
              <a:gd name="connsiteX1" fmla="*/ 4953000 w 4953000"/>
              <a:gd name="connsiteY1" fmla="*/ 0 h 1210733"/>
              <a:gd name="connsiteX2" fmla="*/ 4953000 w 4953000"/>
              <a:gd name="connsiteY2" fmla="*/ 1210733 h 1210733"/>
              <a:gd name="connsiteX3" fmla="*/ 0 w 4953000"/>
              <a:gd name="connsiteY3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1210733">
                <a:moveTo>
                  <a:pt x="0" y="0"/>
                </a:moveTo>
                <a:lnTo>
                  <a:pt x="4953000" y="0"/>
                </a:lnTo>
                <a:lnTo>
                  <a:pt x="4953000" y="1210733"/>
                </a:lnTo>
                <a:lnTo>
                  <a:pt x="0" y="1210733"/>
                </a:lnTo>
                <a:close/>
              </a:path>
            </a:pathLst>
          </a:custGeom>
          <a:solidFill>
            <a:srgbClr val="38B3C1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AE4343-F179-104A-20B4-C977C6B8C152}"/>
              </a:ext>
            </a:extLst>
          </p:cNvPr>
          <p:cNvSpPr txBox="1"/>
          <p:nvPr/>
        </p:nvSpPr>
        <p:spPr>
          <a:xfrm>
            <a:off x="-157738" y="11274087"/>
            <a:ext cx="6697061" cy="790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96" b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Open vs Closed Weights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AE09DB-7C26-6355-1E12-830FBE513AB0}"/>
              </a:ext>
            </a:extLst>
          </p:cNvPr>
          <p:cNvSpPr txBox="1"/>
          <p:nvPr/>
        </p:nvSpPr>
        <p:spPr>
          <a:xfrm>
            <a:off x="-3353849" y="11953030"/>
            <a:ext cx="15881499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Open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weight models (</a:t>
            </a:r>
            <a:r>
              <a:rPr lang="en-US" sz="2696" dirty="0" err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eg.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</a:t>
            </a:r>
            <a:r>
              <a:rPr lang="en-US" sz="2696" dirty="0" err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Mixtral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, Llama 3) can run on your infra — lower cost &amp; control.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579F66-DF46-71AE-1D76-1D78FB7898F9}"/>
              </a:ext>
            </a:extLst>
          </p:cNvPr>
          <p:cNvSpPr txBox="1"/>
          <p:nvPr/>
        </p:nvSpPr>
        <p:spPr>
          <a:xfrm>
            <a:off x="-3410365" y="12292199"/>
            <a:ext cx="15979603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Closed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weight APIs (</a:t>
            </a:r>
            <a:r>
              <a:rPr lang="en-US" sz="2696" dirty="0" err="1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eg.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 GPT</a:t>
            </a:r>
            <a:r>
              <a:rPr lang="en-US" sz="2696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4o, Claude 3) offer top accuracy but you rely on the vendor.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7878E12-8B35-F79F-8A3A-81DAE7B576A6}"/>
              </a:ext>
            </a:extLst>
          </p:cNvPr>
          <p:cNvSpPr/>
          <p:nvPr/>
        </p:nvSpPr>
        <p:spPr>
          <a:xfrm>
            <a:off x="-3802615" y="14304661"/>
            <a:ext cx="12718815" cy="1978481"/>
          </a:xfrm>
          <a:custGeom>
            <a:avLst/>
            <a:gdLst>
              <a:gd name="connsiteX0" fmla="*/ 0 w 4953000"/>
              <a:gd name="connsiteY0" fmla="*/ 0 h 770466"/>
              <a:gd name="connsiteX1" fmla="*/ 4953000 w 4953000"/>
              <a:gd name="connsiteY1" fmla="*/ 0 h 770466"/>
              <a:gd name="connsiteX2" fmla="*/ 4953000 w 4953000"/>
              <a:gd name="connsiteY2" fmla="*/ 770467 h 770466"/>
              <a:gd name="connsiteX3" fmla="*/ 0 w 4953000"/>
              <a:gd name="connsiteY3" fmla="*/ 770467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770466">
                <a:moveTo>
                  <a:pt x="0" y="0"/>
                </a:moveTo>
                <a:lnTo>
                  <a:pt x="4953000" y="0"/>
                </a:lnTo>
                <a:lnTo>
                  <a:pt x="4953000" y="770467"/>
                </a:lnTo>
                <a:lnTo>
                  <a:pt x="0" y="770467"/>
                </a:lnTo>
                <a:close/>
              </a:path>
            </a:pathLst>
          </a:custGeom>
          <a:solidFill>
            <a:srgbClr val="3A737F"/>
          </a:solidFill>
          <a:ln w="55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34809" tIns="117404" rIns="234809" bIns="1174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08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DFD30C-BECE-7AC1-F8F2-BA47EF831D92}"/>
              </a:ext>
            </a:extLst>
          </p:cNvPr>
          <p:cNvSpPr txBox="1"/>
          <p:nvPr/>
        </p:nvSpPr>
        <p:spPr>
          <a:xfrm>
            <a:off x="-3516650" y="15033660"/>
            <a:ext cx="15397841" cy="671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25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Prototype with 2</a:t>
            </a:r>
            <a:r>
              <a:rPr lang="en-US" sz="2825" dirty="0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825" dirty="0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3 models, then measure quality, cost &amp; speed on your own data.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F2BDAF-D09D-8614-7B08-DC9711FAC5E8}"/>
              </a:ext>
            </a:extLst>
          </p:cNvPr>
          <p:cNvSpPr txBox="1"/>
          <p:nvPr/>
        </p:nvSpPr>
        <p:spPr>
          <a:xfrm>
            <a:off x="-2514769" y="13839927"/>
            <a:ext cx="13571700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Large models may stream partial answers; you can trade speed for quality.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117B72-72F2-DFD5-FB9B-9F272C591391}"/>
              </a:ext>
            </a:extLst>
          </p:cNvPr>
          <p:cNvSpPr txBox="1"/>
          <p:nvPr/>
        </p:nvSpPr>
        <p:spPr>
          <a:xfrm>
            <a:off x="-2962287" y="13500760"/>
            <a:ext cx="14825890" cy="651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234809" tIns="117404" rIns="234809" bIns="1174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Cheaper / smaller models often respond fastest — crucial for user</a:t>
            </a:r>
            <a:r>
              <a:rPr lang="en-US" sz="2696">
                <a:ln/>
                <a:solidFill>
                  <a:srgbClr val="FFFFFF"/>
                </a:solidFill>
                <a:latin typeface="Cambria Math"/>
                <a:ea typeface="Cambria Math"/>
                <a:cs typeface="Verdana"/>
                <a:sym typeface="Cambria Math"/>
                <a:rtl val="0"/>
              </a:rPr>
              <a:t>‑</a:t>
            </a:r>
            <a:r>
              <a:rPr lang="en-US" sz="2696">
                <a:ln/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facing chatbots.</a:t>
            </a:r>
          </a:p>
        </p:txBody>
      </p:sp>
    </p:spTree>
    <p:extLst>
      <p:ext uri="{BB962C8B-B14F-4D97-AF65-F5344CB8AC3E}">
        <p14:creationId xmlns:p14="http://schemas.microsoft.com/office/powerpoint/2010/main" val="75026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13367472-CF2B-3B13-08B4-D743756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CD524843-B11C-E956-1F98-3BD4A79C5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931615"/>
            <a:ext cx="14346216" cy="563695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sz="3288" dirty="0"/>
              <a:t>Chain-of-Thought Reinforcement: Teaching models to think out loud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0E97B3-1714-752B-70DD-02604882B869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ent Arrow 10">
            <a:extLst>
              <a:ext uri="{FF2B5EF4-FFF2-40B4-BE49-F238E27FC236}">
                <a16:creationId xmlns:a16="http://schemas.microsoft.com/office/drawing/2014/main" id="{EB7E4BB1-7D5E-BE14-F4F3-37D577BC4AA3}"/>
              </a:ext>
            </a:extLst>
          </p:cNvPr>
          <p:cNvSpPr/>
          <p:nvPr/>
        </p:nvSpPr>
        <p:spPr>
          <a:xfrm>
            <a:off x="-506201" y="4561643"/>
            <a:ext cx="2279166" cy="1583319"/>
          </a:xfrm>
          <a:prstGeom prst="bentArrow">
            <a:avLst>
              <a:gd name="adj1" fmla="val 9524"/>
              <a:gd name="adj2" fmla="val 12798"/>
              <a:gd name="adj3" fmla="val 23809"/>
              <a:gd name="adj4" fmla="val 58631"/>
            </a:avLst>
          </a:prstGeom>
          <a:solidFill>
            <a:srgbClr val="FFC08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3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D6414-92AF-D9EC-10F1-E3CE6308B90C}"/>
              </a:ext>
            </a:extLst>
          </p:cNvPr>
          <p:cNvSpPr txBox="1"/>
          <p:nvPr/>
        </p:nvSpPr>
        <p:spPr>
          <a:xfrm>
            <a:off x="-1433707" y="4553624"/>
            <a:ext cx="2067091" cy="1061355"/>
          </a:xfrm>
          <a:prstGeom prst="roundRect">
            <a:avLst/>
          </a:prstGeom>
          <a:solidFill>
            <a:srgbClr val="FFC080"/>
          </a:solidFill>
        </p:spPr>
        <p:txBody>
          <a:bodyPr wrap="square" rtlCol="0">
            <a:spAutoFit/>
          </a:bodyPr>
          <a:lstStyle/>
          <a:p>
            <a:r>
              <a:rPr lang="en-US" sz="1878" dirty="0">
                <a:solidFill>
                  <a:schemeClr val="bg1"/>
                </a:solidFill>
              </a:rPr>
              <a:t>Reinforce</a:t>
            </a:r>
          </a:p>
          <a:p>
            <a:r>
              <a:rPr lang="en-US" sz="1878" dirty="0">
                <a:solidFill>
                  <a:schemeClr val="bg1"/>
                </a:solidFill>
              </a:rPr>
              <a:t>(reward) correct solution path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340289-B332-E388-A033-757C4EC2207B}"/>
              </a:ext>
            </a:extLst>
          </p:cNvPr>
          <p:cNvSpPr/>
          <p:nvPr/>
        </p:nvSpPr>
        <p:spPr>
          <a:xfrm>
            <a:off x="304624" y="2159386"/>
            <a:ext cx="5722321" cy="158331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3" dirty="0"/>
              <a:t>Sam had 20 balloons, gave 4 balloons to each of his 3 friends, and then found 5 more balloons. How many balloons does Sam have now? </a:t>
            </a:r>
            <a:r>
              <a:rPr lang="en-US" sz="2113" i="1" dirty="0"/>
              <a:t>(Show your work)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079F36-D396-DEF6-857E-2BB1AB5A408D}"/>
              </a:ext>
            </a:extLst>
          </p:cNvPr>
          <p:cNvSpPr/>
          <p:nvPr/>
        </p:nvSpPr>
        <p:spPr>
          <a:xfrm>
            <a:off x="2047221" y="4389178"/>
            <a:ext cx="2362949" cy="11489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13" dirty="0"/>
              <a:t>🤖 LLM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338777-86D6-3E41-78F0-467B7D1AE233}"/>
              </a:ext>
            </a:extLst>
          </p:cNvPr>
          <p:cNvSpPr/>
          <p:nvPr/>
        </p:nvSpPr>
        <p:spPr>
          <a:xfrm>
            <a:off x="3109893" y="3742704"/>
            <a:ext cx="263218" cy="64647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3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58E789-15F1-101E-6D14-7B79CA892B93}"/>
              </a:ext>
            </a:extLst>
          </p:cNvPr>
          <p:cNvSpPr/>
          <p:nvPr/>
        </p:nvSpPr>
        <p:spPr>
          <a:xfrm>
            <a:off x="4215999" y="6108218"/>
            <a:ext cx="5938699" cy="2737596"/>
          </a:xfrm>
          <a:prstGeom prst="roundRect">
            <a:avLst/>
          </a:prstGeom>
          <a:solidFill>
            <a:srgbClr val="F9E9E8">
              <a:alpha val="8902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878" b="1" dirty="0">
                <a:solidFill>
                  <a:srgbClr val="C00000"/>
                </a:solidFill>
              </a:rPr>
              <a:t>Model Output (Trace 2 – Wrong)</a:t>
            </a:r>
            <a:endParaRPr lang="en-GB" sz="1878" dirty="0">
              <a:solidFill>
                <a:srgbClr val="C00000"/>
              </a:solidFill>
            </a:endParaRPr>
          </a:p>
          <a:p>
            <a:r>
              <a:rPr lang="en-GB" sz="1878" dirty="0"/>
              <a:t>• Sam starts with 20 balloons.</a:t>
            </a:r>
          </a:p>
          <a:p>
            <a:r>
              <a:rPr lang="en-GB" sz="1878" dirty="0"/>
              <a:t>• He gives each of his 3 friends 4 balloons (4 × 3 = 12).</a:t>
            </a:r>
          </a:p>
          <a:p>
            <a:r>
              <a:rPr lang="en-GB" sz="1878" dirty="0"/>
              <a:t>• So we add: 20 + 12 = 32.</a:t>
            </a:r>
          </a:p>
          <a:p>
            <a:r>
              <a:rPr lang="en-GB" sz="1878" dirty="0"/>
              <a:t>• He then finds 5 more balloons.</a:t>
            </a:r>
          </a:p>
          <a:p>
            <a:r>
              <a:rPr lang="en-GB" sz="1878" dirty="0"/>
              <a:t>• Total balloons now = 32 + 5 = 37.</a:t>
            </a:r>
          </a:p>
          <a:p>
            <a:endParaRPr lang="en-GB" sz="1878" dirty="0"/>
          </a:p>
          <a:p>
            <a:r>
              <a:rPr lang="en-GB" sz="1878" dirty="0"/>
              <a:t>### 37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245628-6DF8-E3F4-5EBF-A56F4AC71F7B}"/>
              </a:ext>
            </a:extLst>
          </p:cNvPr>
          <p:cNvSpPr/>
          <p:nvPr/>
        </p:nvSpPr>
        <p:spPr>
          <a:xfrm>
            <a:off x="-3323883" y="6108220"/>
            <a:ext cx="5722325" cy="2737596"/>
          </a:xfrm>
          <a:prstGeom prst="roundRect">
            <a:avLst/>
          </a:prstGeom>
          <a:solidFill>
            <a:srgbClr val="B4E0D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878" b="1" dirty="0">
                <a:solidFill>
                  <a:srgbClr val="00B050"/>
                </a:solidFill>
              </a:rPr>
              <a:t>Model Output (Trace 1 – Correct)</a:t>
            </a:r>
            <a:endParaRPr lang="en-GB" sz="1878" dirty="0"/>
          </a:p>
          <a:p>
            <a:r>
              <a:rPr lang="en-GB" sz="1878" dirty="0"/>
              <a:t>• Sam begins with 20 balloons.</a:t>
            </a:r>
            <a:br>
              <a:rPr lang="en-GB" sz="1878" dirty="0"/>
            </a:br>
            <a:r>
              <a:rPr lang="en-GB" sz="1878" dirty="0"/>
              <a:t>• He gives each of his 3 friends 4 balloons (total given: 4 × 3 = 12).</a:t>
            </a:r>
            <a:br>
              <a:rPr lang="en-GB" sz="1878" dirty="0"/>
            </a:br>
            <a:r>
              <a:rPr lang="en-GB" sz="1878" dirty="0"/>
              <a:t>• Remaining after giving: 20 − 12 = 8.</a:t>
            </a:r>
            <a:br>
              <a:rPr lang="en-GB" sz="1878" dirty="0"/>
            </a:br>
            <a:r>
              <a:rPr lang="en-GB" sz="1878" dirty="0"/>
              <a:t>• He then finds 5 more balloons.</a:t>
            </a:r>
            <a:br>
              <a:rPr lang="en-GB" sz="1878" dirty="0"/>
            </a:br>
            <a:r>
              <a:rPr lang="en-GB" sz="1878" dirty="0"/>
              <a:t>• Total balloons now = 8 + 5 = 13.</a:t>
            </a:r>
            <a:br>
              <a:rPr lang="en-GB" sz="1878" dirty="0"/>
            </a:br>
            <a:r>
              <a:rPr lang="en-GB" sz="1878" dirty="0"/>
              <a:t>### </a:t>
            </a:r>
            <a:r>
              <a:rPr lang="en-GB" sz="1878" b="1" dirty="0"/>
              <a:t>13</a:t>
            </a:r>
            <a:endParaRPr lang="en-GB" sz="1878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6FFE748-CF46-9983-2DFA-A819DE2229E4}"/>
              </a:ext>
            </a:extLst>
          </p:cNvPr>
          <p:cNvSpPr/>
          <p:nvPr/>
        </p:nvSpPr>
        <p:spPr>
          <a:xfrm rot="1943520">
            <a:off x="2152847" y="5522874"/>
            <a:ext cx="263218" cy="81878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3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08FCB96-0AAB-4B95-7286-21AA8C6F8F86}"/>
              </a:ext>
            </a:extLst>
          </p:cNvPr>
          <p:cNvSpPr/>
          <p:nvPr/>
        </p:nvSpPr>
        <p:spPr>
          <a:xfrm rot="19474244">
            <a:off x="3987840" y="5507128"/>
            <a:ext cx="263218" cy="81878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3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683782-1A6F-061E-FF42-9CD5BAC24F21}"/>
              </a:ext>
            </a:extLst>
          </p:cNvPr>
          <p:cNvSpPr/>
          <p:nvPr/>
        </p:nvSpPr>
        <p:spPr>
          <a:xfrm>
            <a:off x="2519077" y="10048517"/>
            <a:ext cx="1600373" cy="5728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8" dirty="0"/>
              <a:t>Ground truth: </a:t>
            </a:r>
          </a:p>
          <a:p>
            <a:pPr algn="ctr"/>
            <a:r>
              <a:rPr lang="en-US" sz="1408" b="1" dirty="0"/>
              <a:t>13</a:t>
            </a:r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3BD85FCA-C24E-823F-5F06-7799422A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7" grpId="0" animBg="1"/>
      <p:bldP spid="20" grpId="0" animBg="1"/>
      <p:bldP spid="19" grpId="0" animBg="1"/>
      <p:bldP spid="18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B0037E5-4871-0D59-AEAB-175E01A66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626167D-99C7-8C28-8D93-3AE3A7CBB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9" y="-1875320"/>
            <a:ext cx="11893665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Live demo: Using o3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E8C2E3-1EF5-70E4-C06A-A9D69F6EF182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hat&#10;&#10;AI-generated content may be incorrect.">
            <a:extLst>
              <a:ext uri="{FF2B5EF4-FFF2-40B4-BE49-F238E27FC236}">
                <a16:creationId xmlns:a16="http://schemas.microsoft.com/office/drawing/2014/main" id="{42D3C716-8306-ED60-407B-AEEF07BE1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5878" y="1901039"/>
            <a:ext cx="9845062" cy="641673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B841A82F-4468-1C43-50C3-E34B704D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E83DA-FC34-15DA-6BED-6A198AD6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FCD07-427B-B989-B324-9F3428BD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65AAF-600B-1628-0AE9-433B5883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53159" y="1857911"/>
            <a:ext cx="13513342" cy="32444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Encouraging "Chain-of-Thought" processes in LLMs, where the model "thinks out loud" or shows its work, is primarily aimed at:</a:t>
            </a:r>
          </a:p>
          <a:p>
            <a:pPr>
              <a:buNone/>
            </a:pPr>
            <a:r>
              <a:rPr lang="en-GB" dirty="0"/>
              <a:t>A. Significantly reducing the computational resources needed to generate a response.</a:t>
            </a:r>
          </a:p>
          <a:p>
            <a:pPr>
              <a:buNone/>
            </a:pPr>
            <a:r>
              <a:rPr lang="en-GB" dirty="0"/>
              <a:t>B. Improving the model's reasoning process and its ability to correctly solve more complex, multi-step problems.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511FD1-DD92-7D81-CB9F-AF869A05066D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19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51EE7A53-C41E-B04E-DC1A-EC7941C6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208326EF-3C94-BD6C-8338-A6460F8D6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52BADC-5385-19F4-62D7-7111CCEA65F9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5681735-6A69-27CF-2912-74859A904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25029"/>
              </p:ext>
            </p:extLst>
          </p:nvPr>
        </p:nvGraphicFramePr>
        <p:xfrm>
          <a:off x="-3408611" y="2688561"/>
          <a:ext cx="13589511" cy="5840123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5041568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4302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471109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7642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45037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700" b="0" i="1" dirty="0">
                          <a:effectLst/>
                        </a:rPr>
                      </a:br>
                      <a:r>
                        <a:rPr lang="en-GB" sz="21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7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41521" marR="41521" marT="20760" marB="2076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7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0F8AD8FB-1297-3885-A44A-EA73EAF1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02896" y="5038482"/>
            <a:ext cx="4137392" cy="1397485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9AB162F-DE36-EB5D-8DA8-A94335A7B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7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3573F13C-E1CB-00F0-B4D1-DCE6A23E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8AF52E0-43A0-29E8-0895-0514D4CB4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81" y="-1875320"/>
            <a:ext cx="14346216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An analogy to human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C3EA24-7D10-4B77-9451-FE9D772EF943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852187-144E-637F-585B-DBFA2F0F8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17676"/>
              </p:ext>
            </p:extLst>
          </p:nvPr>
        </p:nvGraphicFramePr>
        <p:xfrm>
          <a:off x="-3408610" y="2688564"/>
          <a:ext cx="4646599" cy="5338696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880682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76591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</a:tblGrid>
              <a:tr h="87130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21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41521" marR="41521" marT="20760" marB="207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1008885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Next-token prediction</a:t>
                      </a:r>
                    </a:p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(pretraining)</a:t>
                      </a:r>
                    </a:p>
                  </a:txBody>
                  <a:tcPr marL="41521" marR="41521" marT="20760" marB="20760"/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116559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3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Instruction-following </a:t>
                      </a:r>
                      <a:r>
                        <a:rPr lang="en-GB" sz="2100" b="0" dirty="0">
                          <a:effectLst/>
                        </a:rPr>
                        <a:t>fine-tune + RLHF</a:t>
                      </a:r>
                    </a:p>
                  </a:txBody>
                  <a:tcPr marL="41521" marR="41521" marT="20760" marB="20760"/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114645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Tool-use </a:t>
                      </a:r>
                      <a:r>
                        <a:rPr lang="en-GB" sz="21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2100" b="0" dirty="0">
                          <a:effectLst/>
                        </a:rPr>
                        <a:t>tool-use system prompt</a:t>
                      </a:r>
                    </a:p>
                  </a:txBody>
                  <a:tcPr marL="41521" marR="41521" marT="20760" marB="20760"/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1146457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21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41521" marR="41521" marT="20760" marB="2076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100" b="1" dirty="0">
                          <a:effectLst/>
                        </a:rPr>
                        <a:t>Chain-of-thought </a:t>
                      </a:r>
                      <a:r>
                        <a:rPr lang="en-GB" sz="2100" b="0" dirty="0">
                          <a:effectLst/>
                        </a:rPr>
                        <a:t>deliberation</a:t>
                      </a:r>
                    </a:p>
                  </a:txBody>
                  <a:tcPr marL="41521" marR="41521" marT="20760" marB="20760"/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D20211-E7E8-4F3F-E2D7-2D0CF0E2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EA55CC9-D646-7E88-6DFA-9ABBBC5F9F5D}"/>
              </a:ext>
            </a:extLst>
          </p:cNvPr>
          <p:cNvGrpSpPr/>
          <p:nvPr/>
        </p:nvGrpSpPr>
        <p:grpSpPr>
          <a:xfrm>
            <a:off x="6025062" y="3261324"/>
            <a:ext cx="4736912" cy="5091672"/>
            <a:chOff x="6160238" y="1979014"/>
            <a:chExt cx="4697561" cy="4579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83F299-9E13-C0A6-FEC9-A722CD77D6AB}"/>
                </a:ext>
              </a:extLst>
            </p:cNvPr>
            <p:cNvGrpSpPr/>
            <p:nvPr/>
          </p:nvGrpSpPr>
          <p:grpSpPr>
            <a:xfrm>
              <a:off x="6160238" y="1979014"/>
              <a:ext cx="4697561" cy="4579251"/>
              <a:chOff x="5738211" y="2002546"/>
              <a:chExt cx="4215331" cy="4296554"/>
            </a:xfrm>
          </p:grpSpPr>
          <p:pic>
            <p:nvPicPr>
              <p:cNvPr id="8" name="Picture 7" descr="A close-up of a page&#10;&#10;AI-generated content may be incorrect.">
                <a:extLst>
                  <a:ext uri="{FF2B5EF4-FFF2-40B4-BE49-F238E27FC236}">
                    <a16:creationId xmlns:a16="http://schemas.microsoft.com/office/drawing/2014/main" id="{356223A3-30F7-5FFC-A0F5-D6F6352DF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446"/>
              <a:stretch/>
            </p:blipFill>
            <p:spPr>
              <a:xfrm>
                <a:off x="5782337" y="2002546"/>
                <a:ext cx="3881666" cy="1054408"/>
              </a:xfrm>
              <a:prstGeom prst="rect">
                <a:avLst/>
              </a:prstGeom>
            </p:spPr>
          </p:pic>
          <p:pic>
            <p:nvPicPr>
              <p:cNvPr id="10" name="Picture 9" descr="A close-up of a book&#10;&#10;AI-generated content may be incorrect.">
                <a:extLst>
                  <a:ext uri="{FF2B5EF4-FFF2-40B4-BE49-F238E27FC236}">
                    <a16:creationId xmlns:a16="http://schemas.microsoft.com/office/drawing/2014/main" id="{18CADF7E-9239-F131-E014-8108FC470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925"/>
              <a:stretch/>
            </p:blipFill>
            <p:spPr>
              <a:xfrm>
                <a:off x="5738211" y="3001825"/>
                <a:ext cx="4215331" cy="3297275"/>
              </a:xfrm>
              <a:prstGeom prst="rect">
                <a:avLst/>
              </a:prstGeom>
            </p:spPr>
          </p:pic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D7C6837-07A7-8C42-6DCB-6E8B2FAF364C}"/>
                </a:ext>
              </a:extLst>
            </p:cNvPr>
            <p:cNvSpPr/>
            <p:nvPr/>
          </p:nvSpPr>
          <p:spPr>
            <a:xfrm>
              <a:off x="6727681" y="4517200"/>
              <a:ext cx="2583542" cy="300779"/>
            </a:xfrm>
            <a:prstGeom prst="roundRect">
              <a:avLst/>
            </a:prstGeom>
            <a:solidFill>
              <a:srgbClr val="F9E9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78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884B78-9F02-3380-C284-ACABDDA2984C}"/>
                </a:ext>
              </a:extLst>
            </p:cNvPr>
            <p:cNvGrpSpPr/>
            <p:nvPr/>
          </p:nvGrpSpPr>
          <p:grpSpPr>
            <a:xfrm>
              <a:off x="6797764" y="4563402"/>
              <a:ext cx="442562" cy="215449"/>
              <a:chOff x="7206436" y="4597983"/>
              <a:chExt cx="566061" cy="300570"/>
            </a:xfrm>
          </p:grpSpPr>
          <p:pic>
            <p:nvPicPr>
              <p:cNvPr id="13" name="Picture 12" descr="A colorful magnifying glass on a black background&#10;&#10;AI-generated content may be incorrect.">
                <a:extLst>
                  <a:ext uri="{FF2B5EF4-FFF2-40B4-BE49-F238E27FC236}">
                    <a16:creationId xmlns:a16="http://schemas.microsoft.com/office/drawing/2014/main" id="{C3C3C9BA-3B1A-EDE6-5AAB-24EA8762B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436" y="4597983"/>
                <a:ext cx="283028" cy="283028"/>
              </a:xfrm>
              <a:prstGeom prst="rect">
                <a:avLst/>
              </a:prstGeom>
            </p:spPr>
          </p:pic>
          <p:pic>
            <p:nvPicPr>
              <p:cNvPr id="15" name="Picture 14" descr="A calculator with buttons&#10;&#10;AI-generated content may be incorrect.">
                <a:extLst>
                  <a:ext uri="{FF2B5EF4-FFF2-40B4-BE49-F238E27FC236}">
                    <a16:creationId xmlns:a16="http://schemas.microsoft.com/office/drawing/2014/main" id="{2DD036FA-C132-A410-4F6D-2F6C7EDC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9469" y="4615525"/>
                <a:ext cx="283028" cy="283028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271E08-C23F-6054-26B3-4CA5D9B62B21}"/>
                </a:ext>
              </a:extLst>
            </p:cNvPr>
            <p:cNvSpPr txBox="1"/>
            <p:nvPr/>
          </p:nvSpPr>
          <p:spPr>
            <a:xfrm>
              <a:off x="7253755" y="4564350"/>
              <a:ext cx="1871379" cy="196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2" dirty="0">
                  <a:latin typeface="Cambria" panose="02040503050406030204" pitchFamily="18" charset="0"/>
                </a:rPr>
                <a:t>Calculator and Google use are allowed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C56027-FD02-B61E-A73C-E01CF1A9CCB1}"/>
              </a:ext>
            </a:extLst>
          </p:cNvPr>
          <p:cNvSpPr txBox="1"/>
          <p:nvPr/>
        </p:nvSpPr>
        <p:spPr>
          <a:xfrm>
            <a:off x="2345493" y="3545498"/>
            <a:ext cx="2712538" cy="67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78" b="1" dirty="0"/>
              <a:t>Pretraining </a:t>
            </a:r>
            <a:r>
              <a:rPr lang="en-GB" sz="1878" b="1" dirty="0">
                <a:solidFill>
                  <a:srgbClr val="000000"/>
                </a:solidFill>
                <a:latin typeface="Roboto" panose="02000000000000000000" pitchFamily="2" charset="0"/>
              </a:rPr>
              <a:t>⬌</a:t>
            </a:r>
            <a:r>
              <a:rPr lang="en-US" sz="1878" b="1" dirty="0"/>
              <a:t> Exposition</a:t>
            </a:r>
          </a:p>
          <a:p>
            <a:pPr algn="ctr"/>
            <a:r>
              <a:rPr lang="en-US" sz="1878" dirty="0"/>
              <a:t>(background knowledge)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679DFD-6400-E8A5-C53F-D421AA671836}"/>
              </a:ext>
            </a:extLst>
          </p:cNvPr>
          <p:cNvSpPr txBox="1"/>
          <p:nvPr/>
        </p:nvSpPr>
        <p:spPr>
          <a:xfrm>
            <a:off x="1434462" y="4778144"/>
            <a:ext cx="4505166" cy="670312"/>
          </a:xfrm>
          <a:prstGeom prst="rect">
            <a:avLst/>
          </a:prstGeom>
          <a:solidFill>
            <a:srgbClr val="FDF7D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78" b="1" dirty="0"/>
              <a:t>Instruction Fine-tune </a:t>
            </a:r>
            <a:r>
              <a:rPr lang="en-GB" sz="1878" b="1" dirty="0">
                <a:solidFill>
                  <a:srgbClr val="000000"/>
                </a:solidFill>
                <a:latin typeface="Roboto" panose="02000000000000000000" pitchFamily="2" charset="0"/>
              </a:rPr>
              <a:t>⬌ </a:t>
            </a:r>
            <a:r>
              <a:rPr lang="en-US" sz="1878" b="1" dirty="0">
                <a:solidFill>
                  <a:srgbClr val="000000"/>
                </a:solidFill>
                <a:latin typeface="Roboto" panose="02000000000000000000" pitchFamily="2" charset="0"/>
              </a:rPr>
              <a:t>W</a:t>
            </a:r>
            <a:r>
              <a:rPr lang="en-US" sz="1878" b="1" dirty="0"/>
              <a:t>orked Examples</a:t>
            </a:r>
          </a:p>
          <a:p>
            <a:pPr algn="ctr"/>
            <a:r>
              <a:rPr lang="en-US" sz="1878" dirty="0"/>
              <a:t>(problem + solution for imitation)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2B241-A705-3FCC-A8D3-DFD1D0E3D0BB}"/>
              </a:ext>
            </a:extLst>
          </p:cNvPr>
          <p:cNvSpPr txBox="1"/>
          <p:nvPr/>
        </p:nvSpPr>
        <p:spPr>
          <a:xfrm>
            <a:off x="1487532" y="5938547"/>
            <a:ext cx="4276235" cy="670312"/>
          </a:xfrm>
          <a:prstGeom prst="rect">
            <a:avLst/>
          </a:prstGeom>
          <a:solidFill>
            <a:srgbClr val="FAE9E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78" b="1" dirty="0"/>
              <a:t>Tool Fine-tune </a:t>
            </a:r>
            <a:r>
              <a:rPr lang="en-GB" sz="1878" b="1" dirty="0">
                <a:solidFill>
                  <a:srgbClr val="000000"/>
                </a:solidFill>
                <a:latin typeface="Roboto" panose="02000000000000000000" pitchFamily="2" charset="0"/>
              </a:rPr>
              <a:t>⬌ </a:t>
            </a:r>
            <a:r>
              <a:rPr lang="en-US" sz="1878" b="1" dirty="0">
                <a:solidFill>
                  <a:srgbClr val="000000"/>
                </a:solidFill>
                <a:latin typeface="Roboto" panose="02000000000000000000" pitchFamily="2" charset="0"/>
              </a:rPr>
              <a:t>C</a:t>
            </a:r>
            <a:r>
              <a:rPr lang="en-US" sz="1878" b="1" dirty="0"/>
              <a:t>alculator Instructions</a:t>
            </a:r>
          </a:p>
          <a:p>
            <a:pPr algn="ctr"/>
            <a:r>
              <a:rPr lang="en-US" sz="1878" dirty="0"/>
              <a:t>Showing how to use tools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3752D-C42C-CB20-A2DD-E25AFF126C6C}"/>
              </a:ext>
            </a:extLst>
          </p:cNvPr>
          <p:cNvSpPr txBox="1"/>
          <p:nvPr/>
        </p:nvSpPr>
        <p:spPr>
          <a:xfrm>
            <a:off x="1378463" y="9927811"/>
            <a:ext cx="4646599" cy="959302"/>
          </a:xfrm>
          <a:prstGeom prst="rect">
            <a:avLst/>
          </a:prstGeom>
          <a:solidFill>
            <a:srgbClr val="DBEB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78" b="1" dirty="0"/>
              <a:t>Chain of Thought RL </a:t>
            </a:r>
            <a:r>
              <a:rPr lang="en-GB" sz="1878" b="1" dirty="0">
                <a:solidFill>
                  <a:srgbClr val="000000"/>
                </a:solidFill>
                <a:latin typeface="Roboto" panose="02000000000000000000" pitchFamily="2" charset="0"/>
              </a:rPr>
              <a:t>⬌</a:t>
            </a:r>
            <a:r>
              <a:rPr lang="en-US" sz="1878" b="1" dirty="0"/>
              <a:t> Practice Exercises</a:t>
            </a:r>
          </a:p>
          <a:p>
            <a:pPr algn="ctr"/>
            <a:r>
              <a:rPr lang="en-US" sz="1878" dirty="0"/>
              <a:t>Prompt to practice, trial &amp; error till you reach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68455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6D381392-48B5-C9D4-7864-6112B82F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A3B53172-0831-107A-7D95-2CBABE76B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8" y="-1875320"/>
            <a:ext cx="10453627" cy="451100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Caveats of our “history”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CFBA2B-888C-D8E4-84BF-4C070817CA3A}"/>
              </a:ext>
            </a:extLst>
          </p:cNvPr>
          <p:cNvCxnSpPr>
            <a:cxnSpLocks/>
          </p:cNvCxnSpPr>
          <p:nvPr/>
        </p:nvCxnSpPr>
        <p:spPr>
          <a:xfrm>
            <a:off x="-3162677" y="-1335545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A99292-DCEF-7DE7-21F8-37F7E09ED8AB}"/>
              </a:ext>
            </a:extLst>
          </p:cNvPr>
          <p:cNvSpPr txBox="1"/>
          <p:nvPr/>
        </p:nvSpPr>
        <p:spPr>
          <a:xfrm>
            <a:off x="-3162681" y="1945210"/>
            <a:ext cx="13059112" cy="312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8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Left out some important innovations: </a:t>
            </a:r>
          </a:p>
          <a:p>
            <a:pPr algn="l"/>
            <a:r>
              <a:rPr lang="en-US" sz="328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Multimodality (4 to 4o)</a:t>
            </a:r>
          </a:p>
          <a:p>
            <a:pPr algn="l"/>
            <a:r>
              <a:rPr lang="en-US" sz="328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Longer context length</a:t>
            </a:r>
          </a:p>
          <a:p>
            <a:pPr algn="l"/>
            <a:r>
              <a:rPr lang="en-US" sz="328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Only focused on one company, but similar sequence in others (Anthropic, Google, Meta)</a:t>
            </a:r>
          </a:p>
          <a:p>
            <a:pPr algn="l"/>
            <a:r>
              <a:rPr lang="en-US" sz="3288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Simplifications for approachability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FE04D9-EE95-9013-CAB5-925B6E9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C6DEDB3-BE9B-8E22-817B-58901037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20F9B793-E36C-B8CE-8172-C92D18875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79778" y="-1832757"/>
            <a:ext cx="10453627" cy="793886"/>
          </a:xfrm>
          <a:prstGeom prst="rect">
            <a:avLst/>
          </a:prstGeom>
        </p:spPr>
        <p:txBody>
          <a:bodyPr spcFirstLastPara="1" vert="horz" wrap="square" lIns="107307" tIns="53633" rIns="107307" bIns="53633" rtlCol="0" anchor="ctr" anchorCtr="0">
            <a:spAutoFit/>
          </a:bodyPr>
          <a:lstStyle/>
          <a:p>
            <a:r>
              <a:rPr lang="en-US" dirty="0"/>
              <a:t>But how can such simple training procedures give rise to intelligence?! Two responses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32797C-8490-1504-AADD-152DAF50AE66}"/>
              </a:ext>
            </a:extLst>
          </p:cNvPr>
          <p:cNvCxnSpPr>
            <a:cxnSpLocks/>
          </p:cNvCxnSpPr>
          <p:nvPr/>
        </p:nvCxnSpPr>
        <p:spPr>
          <a:xfrm>
            <a:off x="-3162677" y="-861514"/>
            <a:ext cx="87367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EFE3A0E-92CF-6E09-E790-8398F9DB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60272-9DF0-0AE8-50F8-C9A76774F05A}"/>
              </a:ext>
            </a:extLst>
          </p:cNvPr>
          <p:cNvGrpSpPr/>
          <p:nvPr/>
        </p:nvGrpSpPr>
        <p:grpSpPr>
          <a:xfrm>
            <a:off x="-3092403" y="2374799"/>
            <a:ext cx="10206635" cy="2366079"/>
            <a:chOff x="539298" y="1223433"/>
            <a:chExt cx="8696776" cy="20160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EB3F6-D7F2-5FAE-57FA-715EB2388383}"/>
                </a:ext>
              </a:extLst>
            </p:cNvPr>
            <p:cNvSpPr txBox="1"/>
            <p:nvPr/>
          </p:nvSpPr>
          <p:spPr>
            <a:xfrm>
              <a:off x="539298" y="1223433"/>
              <a:ext cx="3619944" cy="448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18" b="1" dirty="0">
                  <a:solidFill>
                    <a:schemeClr val="accent2"/>
                  </a:solidFill>
                </a:rPr>
                <a:t>1: You’re in good company!</a:t>
              </a:r>
            </a:p>
          </p:txBody>
        </p:sp>
        <p:pic>
          <p:nvPicPr>
            <p:cNvPr id="7" name="Picture 6" descr="A close-up of a sign&#10;&#10;AI-generated content may be incorrect.">
              <a:extLst>
                <a:ext uri="{FF2B5EF4-FFF2-40B4-BE49-F238E27FC236}">
                  <a16:creationId xmlns:a16="http://schemas.microsoft.com/office/drawing/2014/main" id="{DC5F80C6-249A-2276-8882-257F2D08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98" y="1746653"/>
              <a:ext cx="5561579" cy="1388645"/>
            </a:xfrm>
            <a:prstGeom prst="rect">
              <a:avLst/>
            </a:prstGeom>
          </p:spPr>
        </p:pic>
        <p:pic>
          <p:nvPicPr>
            <p:cNvPr id="9" name="Picture 8" descr="A person wearing glasses and a blue shirt&#10;&#10;AI-generated content may be incorrect.">
              <a:extLst>
                <a:ext uri="{FF2B5EF4-FFF2-40B4-BE49-F238E27FC236}">
                  <a16:creationId xmlns:a16="http://schemas.microsoft.com/office/drawing/2014/main" id="{4DD9D4F1-A59D-361F-4ED0-19ADA580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465" y="1223433"/>
              <a:ext cx="3029609" cy="201606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06190-262D-9324-9D5D-D0434083629C}"/>
              </a:ext>
            </a:extLst>
          </p:cNvPr>
          <p:cNvGrpSpPr/>
          <p:nvPr/>
        </p:nvGrpSpPr>
        <p:grpSpPr>
          <a:xfrm>
            <a:off x="-3092404" y="4953003"/>
            <a:ext cx="13173235" cy="3849233"/>
            <a:chOff x="379640" y="1436456"/>
            <a:chExt cx="13103998" cy="5142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ED963-0F2E-F71C-DC2A-9A6975842D5A}"/>
                </a:ext>
              </a:extLst>
            </p:cNvPr>
            <p:cNvSpPr txBox="1"/>
            <p:nvPr/>
          </p:nvSpPr>
          <p:spPr>
            <a:xfrm>
              <a:off x="379640" y="1436456"/>
              <a:ext cx="13103998" cy="128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18" b="1" dirty="0">
                  <a:solidFill>
                    <a:schemeClr val="accent2"/>
                  </a:solidFill>
                </a:rPr>
                <a:t>2: Consider the other simple procedure that gave rise to intelligence when scaled over trillions of iterations: natural selection/evolution</a:t>
              </a:r>
            </a:p>
          </p:txBody>
        </p:sp>
        <p:pic>
          <p:nvPicPr>
            <p:cNvPr id="12" name="Picture 11" descr="A diagram of a genetic modification&#10;&#10;AI-generated content may be incorrect.">
              <a:extLst>
                <a:ext uri="{FF2B5EF4-FFF2-40B4-BE49-F238E27FC236}">
                  <a16:creationId xmlns:a16="http://schemas.microsoft.com/office/drawing/2014/main" id="{572B5537-9890-9079-2EBC-055F12ED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233" y="2739337"/>
              <a:ext cx="2935464" cy="3739244"/>
            </a:xfrm>
            <a:prstGeom prst="rect">
              <a:avLst/>
            </a:prstGeom>
          </p:spPr>
        </p:pic>
        <p:pic>
          <p:nvPicPr>
            <p:cNvPr id="13" name="Picture 12" descr="A diagram of life cycle&#10;&#10;AI-generated content may be incorrect.">
              <a:extLst>
                <a:ext uri="{FF2B5EF4-FFF2-40B4-BE49-F238E27FC236}">
                  <a16:creationId xmlns:a16="http://schemas.microsoft.com/office/drawing/2014/main" id="{E8A4E74B-E36B-7896-E211-327644D4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504" y="2739337"/>
              <a:ext cx="4608101" cy="3839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06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7FBA4-0BA5-6E57-08A9-8964AC55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41E21-5909-8580-43A0-BA94502D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CH"/>
              <a:t>Why learn the history of LLMs?</a:t>
            </a: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99528-5EF7-3DC2-F744-E363327D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40111" y="2793246"/>
            <a:ext cx="5769113" cy="97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18" dirty="0"/>
              <a:t>Forecasting </a:t>
            </a:r>
            <a:r>
              <a:rPr lang="en-CH" sz="2818"/>
              <a:t>requires </a:t>
            </a:r>
            <a:r>
              <a:rPr lang="en-US" sz="2818" dirty="0"/>
              <a:t>understanding the past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93662-94E8-4FE5-E063-AA9B64285BC6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D62E2-88AB-358B-BC34-C5BED8FE5006}"/>
              </a:ext>
            </a:extLst>
          </p:cNvPr>
          <p:cNvSpPr txBox="1"/>
          <p:nvPr/>
        </p:nvSpPr>
        <p:spPr>
          <a:xfrm>
            <a:off x="4204057" y="2793241"/>
            <a:ext cx="4434291" cy="525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18">
                <a:latin typeface="Calibri" panose="020F0502020204030204" pitchFamily="34" charset="0"/>
                <a:cs typeface="Calibri" panose="020F0502020204030204" pitchFamily="34" charset="0"/>
              </a:rPr>
              <a:t>Pitfalls </a:t>
            </a:r>
            <a:r>
              <a:rPr lang="en-US" sz="2818" dirty="0">
                <a:latin typeface="Calibri" panose="020F0502020204030204" pitchFamily="34" charset="0"/>
                <a:cs typeface="Calibri" panose="020F0502020204030204" pitchFamily="34" charset="0"/>
              </a:rPr>
              <a:t>can be better avoided</a:t>
            </a:r>
          </a:p>
        </p:txBody>
      </p:sp>
      <p:pic>
        <p:nvPicPr>
          <p:cNvPr id="11" name="Picture 10" descr="A black and white pictogram of a person falling&#10;&#10;AI-generated content may be incorrect.">
            <a:extLst>
              <a:ext uri="{FF2B5EF4-FFF2-40B4-BE49-F238E27FC236}">
                <a16:creationId xmlns:a16="http://schemas.microsoft.com/office/drawing/2014/main" id="{7B16BBF1-6E26-4D82-B4DF-D2D1DACE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48" y="3609131"/>
            <a:ext cx="3517548" cy="3316816"/>
          </a:xfrm>
          <a:prstGeom prst="rect">
            <a:avLst/>
          </a:prstGeom>
        </p:spPr>
      </p:pic>
      <p:pic>
        <p:nvPicPr>
          <p:cNvPr id="13" name="Picture 12" descr="A graphic with a magnifying glass and a graph&#10;&#10;AI-generated content may be incorrect.">
            <a:extLst>
              <a:ext uri="{FF2B5EF4-FFF2-40B4-BE49-F238E27FC236}">
                <a16:creationId xmlns:a16="http://schemas.microsoft.com/office/drawing/2014/main" id="{CBBF7A8C-449F-A2CE-4698-CB5C58D5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109" y="3849097"/>
            <a:ext cx="4097671" cy="3076850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DE0E0DF-D830-8FA3-4FBF-CF3F0489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00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2948996" y="3315838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-2228091" y="3391993"/>
            <a:ext cx="2872332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Improving Intelligence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-2228089" y="3871629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The rapid pace from GPT-1 (2018) to o3 (2025) suggests increasingly improving capabilities ahead.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567688" y="3315838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88594" y="3391993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Expanding Context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88594" y="3871629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will handle increasingly larger documents and conversations natively.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-2948996" y="5323669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-2228091" y="5399821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Better Multimodality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-2228089" y="5879457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Integration of text, image, audio, and video in unified models.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567688" y="5323669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288594" y="5399821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Agentic Systems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288594" y="5879454"/>
            <a:ext cx="5518525" cy="106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Reasoning models are glimpse into a future of agents that can plan, execute tasks, and learn from their experiences.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171E549-4D0D-E7A9-511D-D36DB6E94955}"/>
              </a:ext>
            </a:extLst>
          </p:cNvPr>
          <p:cNvSpPr txBox="1">
            <a:spLocks/>
          </p:cNvSpPr>
          <p:nvPr/>
        </p:nvSpPr>
        <p:spPr>
          <a:xfrm>
            <a:off x="-3353157" y="-1954700"/>
            <a:ext cx="6782162" cy="628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757" dirty="0"/>
              <a:t>Future trends</a:t>
            </a:r>
            <a:endParaRPr lang="en-CH" sz="3757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8FCB5-122E-5F86-383B-10D5CC928F4C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02A5B69-44A3-9AD0-4AE6-3196087D5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2948996" y="2626894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-2228091" y="2703046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Hallucination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-2228093" y="3182676"/>
            <a:ext cx="5419346" cy="149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are still autocompleters and storytellers (though very intelligent ones). Hallucination problems persist and are built into how the models are trained.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567688" y="2626894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88595" y="2703046"/>
            <a:ext cx="4385755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Models have little self-knowledge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88594" y="3182677"/>
            <a:ext cx="5177967" cy="106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are trained on internet text. Have little knowledge of their own limitations. Often overconfident.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-2948996" y="4888610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-2228093" y="4964763"/>
            <a:ext cx="278697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Knowledge Staleness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-2228089" y="5444398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Base models only know information up to their training cutoff date.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567688" y="4888610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288594" y="4964763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Compute Costs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288594" y="5444398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Training and running models is expensive in compute and therefore in dollars. The main players are very rich companies.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-2948996" y="6848078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-2228091" y="9948418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Privacy Concerns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-2228089" y="10428054"/>
            <a:ext cx="5518525" cy="106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Because of the compute needs, it's hard to train or run your own models locally. Privacy will continue to be an issue.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567688" y="6848078"/>
            <a:ext cx="499079" cy="499079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 sz="2113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288594" y="9948418"/>
            <a:ext cx="2772887" cy="346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9"/>
              </a:lnSpc>
            </a:pPr>
            <a:r>
              <a:rPr lang="en-US" sz="2818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Bias Issues</a:t>
            </a:r>
            <a:endParaRPr lang="en-US" sz="281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4288594" y="10428050"/>
            <a:ext cx="5518525" cy="7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9"/>
              </a:lnSpc>
            </a:pPr>
            <a:r>
              <a:rPr lang="en-US" sz="2113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reflect biases present in their training data</a:t>
            </a:r>
            <a:endParaRPr lang="en-US" sz="211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3B8AED89-C0E6-BBA7-C4CD-465B966D829D}"/>
              </a:ext>
            </a:extLst>
          </p:cNvPr>
          <p:cNvSpPr txBox="1">
            <a:spLocks/>
          </p:cNvSpPr>
          <p:nvPr/>
        </p:nvSpPr>
        <p:spPr>
          <a:xfrm>
            <a:off x="-3353157" y="-1954700"/>
            <a:ext cx="6782162" cy="628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757" dirty="0"/>
              <a:t>Persistent Limitations</a:t>
            </a:r>
            <a:endParaRPr lang="en-CH" sz="3757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77961A-BB17-1D05-21C6-CDFC2E81FB83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9F2A4-7BF3-7A3A-D83C-EEBCFF5A9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B83FDC-7DAB-910A-3C92-C8FF0C22110E}"/>
              </a:ext>
            </a:extLst>
          </p:cNvPr>
          <p:cNvSpPr txBox="1"/>
          <p:nvPr/>
        </p:nvSpPr>
        <p:spPr>
          <a:xfrm>
            <a:off x="-3531665" y="6482694"/>
            <a:ext cx="3783728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Smaller, cheaper, less 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A6537-8E0B-9EB3-1C76-AE5C730C5A67}"/>
              </a:ext>
            </a:extLst>
          </p:cNvPr>
          <p:cNvSpPr txBox="1"/>
          <p:nvPr/>
        </p:nvSpPr>
        <p:spPr>
          <a:xfrm>
            <a:off x="-3531665" y="10221280"/>
            <a:ext cx="4258923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Bigger, more pricey, more intelligent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38BC3-EAD7-3C85-7901-B8A90FC312E7}"/>
              </a:ext>
            </a:extLst>
          </p:cNvPr>
          <p:cNvSpPr txBox="1"/>
          <p:nvPr/>
        </p:nvSpPr>
        <p:spPr>
          <a:xfrm>
            <a:off x="1245304" y="5615230"/>
            <a:ext cx="103105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OpenAI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9F69F-25C1-D3FD-46BA-FF2C6450CF97}"/>
              </a:ext>
            </a:extLst>
          </p:cNvPr>
          <p:cNvSpPr txBox="1"/>
          <p:nvPr/>
        </p:nvSpPr>
        <p:spPr>
          <a:xfrm>
            <a:off x="3305051" y="5615230"/>
            <a:ext cx="98135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ACCBB-EE99-1047-7352-74075652A6FC}"/>
              </a:ext>
            </a:extLst>
          </p:cNvPr>
          <p:cNvSpPr txBox="1"/>
          <p:nvPr/>
        </p:nvSpPr>
        <p:spPr>
          <a:xfrm>
            <a:off x="5354921" y="5615230"/>
            <a:ext cx="1297728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Anthropic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2402F-B3A9-B9EA-E80A-DB86D9B47766}"/>
              </a:ext>
            </a:extLst>
          </p:cNvPr>
          <p:cNvSpPr txBox="1"/>
          <p:nvPr/>
        </p:nvSpPr>
        <p:spPr>
          <a:xfrm>
            <a:off x="7999615" y="5631404"/>
            <a:ext cx="781304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Meta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8DEFD-B693-9DF4-5FFF-8BD8629D96BD}"/>
              </a:ext>
            </a:extLst>
          </p:cNvPr>
          <p:cNvSpPr txBox="1"/>
          <p:nvPr/>
        </p:nvSpPr>
        <p:spPr>
          <a:xfrm>
            <a:off x="795616" y="6482694"/>
            <a:ext cx="1607363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GPT 4.1 mini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DB128-23AE-0EA4-CAEF-9D374CBBD6FD}"/>
              </a:ext>
            </a:extLst>
          </p:cNvPr>
          <p:cNvSpPr txBox="1"/>
          <p:nvPr/>
        </p:nvSpPr>
        <p:spPr>
          <a:xfrm>
            <a:off x="1137282" y="10221281"/>
            <a:ext cx="1115242" cy="742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GPT 4.1,</a:t>
            </a:r>
          </a:p>
          <a:p>
            <a:r>
              <a:rPr lang="en-US" sz="2113" b="1" dirty="0"/>
              <a:t>o-series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4C3E7-9DC5-7501-1C1D-A8ECE6D39AF3}"/>
              </a:ext>
            </a:extLst>
          </p:cNvPr>
          <p:cNvSpPr txBox="1"/>
          <p:nvPr/>
        </p:nvSpPr>
        <p:spPr>
          <a:xfrm>
            <a:off x="2745642" y="6452075"/>
            <a:ext cx="204414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Gemini 2.5 Flash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AD684-2498-47F3-5038-FDEF27F21E4F}"/>
              </a:ext>
            </a:extLst>
          </p:cNvPr>
          <p:cNvSpPr txBox="1"/>
          <p:nvPr/>
        </p:nvSpPr>
        <p:spPr>
          <a:xfrm>
            <a:off x="2745645" y="10221278"/>
            <a:ext cx="1848455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Gemini 2.5 Pro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1C492-D616-125F-016C-5ECB4516331A}"/>
              </a:ext>
            </a:extLst>
          </p:cNvPr>
          <p:cNvSpPr txBox="1"/>
          <p:nvPr/>
        </p:nvSpPr>
        <p:spPr>
          <a:xfrm>
            <a:off x="5011635" y="6452075"/>
            <a:ext cx="219149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  Claude 3.7 Haiku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C3BF5-D3CF-F467-2B75-780A1E74B9CB}"/>
              </a:ext>
            </a:extLst>
          </p:cNvPr>
          <p:cNvSpPr txBox="1"/>
          <p:nvPr/>
        </p:nvSpPr>
        <p:spPr>
          <a:xfrm>
            <a:off x="5011633" y="10221278"/>
            <a:ext cx="228113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 Claude 3.7 Sonnet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0A1AA-63FD-D721-304C-AEC139924A27}"/>
              </a:ext>
            </a:extLst>
          </p:cNvPr>
          <p:cNvSpPr txBox="1"/>
          <p:nvPr/>
        </p:nvSpPr>
        <p:spPr>
          <a:xfrm>
            <a:off x="7419749" y="6451035"/>
            <a:ext cx="171899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Llama 4 scout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FDFAA-E2D4-27B5-2E9E-88C5CBFC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B493A1-268A-7B9A-90E2-C30BCF1BDC66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114EDA36-BC97-3A4D-FBC4-6B8955E8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78E94-9FE1-363C-8E2F-06E3B47EEFDE}"/>
              </a:ext>
            </a:extLst>
          </p:cNvPr>
          <p:cNvSpPr txBox="1"/>
          <p:nvPr/>
        </p:nvSpPr>
        <p:spPr>
          <a:xfrm>
            <a:off x="-3202060" y="-1093295"/>
            <a:ext cx="6696449" cy="12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dirty="0"/>
              <a:t>• Ways to assess: </a:t>
            </a:r>
          </a:p>
          <a:p>
            <a:r>
              <a:rPr lang="en-US" sz="2583" dirty="0"/>
              <a:t>• artificial analysis</a:t>
            </a:r>
          </a:p>
          <a:p>
            <a:r>
              <a:rPr lang="en-US" sz="2583" dirty="0"/>
              <a:t>• </a:t>
            </a:r>
            <a:r>
              <a:rPr lang="en-US" sz="2583" dirty="0" err="1"/>
              <a:t>lmarena</a:t>
            </a:r>
            <a:r>
              <a:rPr lang="en-US" sz="2583" dirty="0"/>
              <a:t>: https://</a:t>
            </a:r>
            <a:r>
              <a:rPr lang="en-US" sz="2583" dirty="0" err="1"/>
              <a:t>beta.lmarena.ai</a:t>
            </a:r>
            <a:r>
              <a:rPr lang="en-US" sz="2583" dirty="0"/>
              <a:t>/leaderboard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FFC8F-B0F6-3E4B-61C0-DC4C2B676E78}"/>
              </a:ext>
            </a:extLst>
          </p:cNvPr>
          <p:cNvSpPr txBox="1"/>
          <p:nvPr/>
        </p:nvSpPr>
        <p:spPr>
          <a:xfrm>
            <a:off x="7419751" y="10221278"/>
            <a:ext cx="213237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Llama 4 maverick</a:t>
            </a:r>
          </a:p>
        </p:txBody>
      </p:sp>
    </p:spTree>
    <p:extLst>
      <p:ext uri="{BB962C8B-B14F-4D97-AF65-F5344CB8AC3E}">
        <p14:creationId xmlns:p14="http://schemas.microsoft.com/office/powerpoint/2010/main" val="381222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11C9-361C-EF6B-1462-57C691A0B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FE3D11-0133-2E71-A901-806D2DF45C46}"/>
              </a:ext>
            </a:extLst>
          </p:cNvPr>
          <p:cNvSpPr txBox="1"/>
          <p:nvPr/>
        </p:nvSpPr>
        <p:spPr>
          <a:xfrm>
            <a:off x="-3531665" y="6482694"/>
            <a:ext cx="3783728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Smaller, cheaper, less 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0B4DE-6947-DE9D-4C83-324C4F86E6FE}"/>
              </a:ext>
            </a:extLst>
          </p:cNvPr>
          <p:cNvSpPr txBox="1"/>
          <p:nvPr/>
        </p:nvSpPr>
        <p:spPr>
          <a:xfrm>
            <a:off x="-3531665" y="10221280"/>
            <a:ext cx="4258923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Bigger, more pricey, more intelligent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20C5D-BAAE-C4FA-50FE-B16F6FE2C09A}"/>
              </a:ext>
            </a:extLst>
          </p:cNvPr>
          <p:cNvSpPr txBox="1"/>
          <p:nvPr/>
        </p:nvSpPr>
        <p:spPr>
          <a:xfrm>
            <a:off x="1245304" y="5615230"/>
            <a:ext cx="103105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OpenAI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05357-486B-3EC6-EBFC-DD090E10CFCF}"/>
              </a:ext>
            </a:extLst>
          </p:cNvPr>
          <p:cNvSpPr txBox="1"/>
          <p:nvPr/>
        </p:nvSpPr>
        <p:spPr>
          <a:xfrm>
            <a:off x="3305051" y="5615230"/>
            <a:ext cx="98135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7238A-B016-1725-AC7F-E309E9C4E5C8}"/>
              </a:ext>
            </a:extLst>
          </p:cNvPr>
          <p:cNvSpPr txBox="1"/>
          <p:nvPr/>
        </p:nvSpPr>
        <p:spPr>
          <a:xfrm>
            <a:off x="5354921" y="5615230"/>
            <a:ext cx="1297728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Anthropic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E5866-0F7E-5BD0-B67A-352286B96671}"/>
              </a:ext>
            </a:extLst>
          </p:cNvPr>
          <p:cNvSpPr txBox="1"/>
          <p:nvPr/>
        </p:nvSpPr>
        <p:spPr>
          <a:xfrm>
            <a:off x="7999615" y="5631404"/>
            <a:ext cx="781304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Meta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0FCBE-35DA-73AC-D821-C6EC6BA0FA9A}"/>
              </a:ext>
            </a:extLst>
          </p:cNvPr>
          <p:cNvSpPr txBox="1"/>
          <p:nvPr/>
        </p:nvSpPr>
        <p:spPr>
          <a:xfrm>
            <a:off x="795616" y="6482694"/>
            <a:ext cx="1607363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GPT 4.1 mini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B8A87-DF94-BFEB-31CD-19E2BFCA1EE0}"/>
              </a:ext>
            </a:extLst>
          </p:cNvPr>
          <p:cNvSpPr txBox="1"/>
          <p:nvPr/>
        </p:nvSpPr>
        <p:spPr>
          <a:xfrm>
            <a:off x="1137282" y="10221281"/>
            <a:ext cx="1115242" cy="742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GPT 4.1,</a:t>
            </a:r>
          </a:p>
          <a:p>
            <a:r>
              <a:rPr lang="en-US" sz="2113" b="1" dirty="0"/>
              <a:t>o-series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58ED2-B9C1-BA51-01FC-274812276354}"/>
              </a:ext>
            </a:extLst>
          </p:cNvPr>
          <p:cNvSpPr txBox="1"/>
          <p:nvPr/>
        </p:nvSpPr>
        <p:spPr>
          <a:xfrm>
            <a:off x="2745642" y="6452075"/>
            <a:ext cx="204414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Gemini 2.5 Flash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75CEC-1DE7-0B87-F961-8B2C89B215DF}"/>
              </a:ext>
            </a:extLst>
          </p:cNvPr>
          <p:cNvSpPr txBox="1"/>
          <p:nvPr/>
        </p:nvSpPr>
        <p:spPr>
          <a:xfrm>
            <a:off x="2745645" y="10221278"/>
            <a:ext cx="1848455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Gemini 2.5 Pro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83672-9741-4033-408E-C869B85BF565}"/>
              </a:ext>
            </a:extLst>
          </p:cNvPr>
          <p:cNvSpPr txBox="1"/>
          <p:nvPr/>
        </p:nvSpPr>
        <p:spPr>
          <a:xfrm>
            <a:off x="5011635" y="6452075"/>
            <a:ext cx="219149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  Claude 3.7 Haiku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1C568E-4C6C-BC6C-EA79-28D61943DB94}"/>
              </a:ext>
            </a:extLst>
          </p:cNvPr>
          <p:cNvSpPr txBox="1"/>
          <p:nvPr/>
        </p:nvSpPr>
        <p:spPr>
          <a:xfrm>
            <a:off x="5011633" y="10221278"/>
            <a:ext cx="228113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 Claude 3.7 Sonnet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EB598-4EE0-EF45-C363-5C3D2DEA6DD7}"/>
              </a:ext>
            </a:extLst>
          </p:cNvPr>
          <p:cNvSpPr txBox="1"/>
          <p:nvPr/>
        </p:nvSpPr>
        <p:spPr>
          <a:xfrm>
            <a:off x="7419749" y="6451035"/>
            <a:ext cx="1718997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Llama 4 scout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1202E-C995-4BE9-4018-0DA34CC7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Pricing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E2063F-ED59-420B-A072-B29C969A19F0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2BE007C-37A2-ED2F-85B2-A8207406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1EDC9A-CEE0-D3BD-51AB-B9F7841BA1A0}"/>
              </a:ext>
            </a:extLst>
          </p:cNvPr>
          <p:cNvSpPr txBox="1"/>
          <p:nvPr/>
        </p:nvSpPr>
        <p:spPr>
          <a:xfrm>
            <a:off x="-3202061" y="-1093301"/>
            <a:ext cx="941757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dirty="0"/>
              <a:t>• Pricing. Models charge per token (input + output). Prices vary a lot.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0FD226-55B7-D57B-6A84-492296B12094}"/>
              </a:ext>
            </a:extLst>
          </p:cNvPr>
          <p:cNvSpPr txBox="1"/>
          <p:nvPr/>
        </p:nvSpPr>
        <p:spPr>
          <a:xfrm>
            <a:off x="7419751" y="10221278"/>
            <a:ext cx="213237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3" b="1" dirty="0"/>
              <a:t>Llama 4 maverick</a:t>
            </a:r>
          </a:p>
        </p:txBody>
      </p:sp>
    </p:spTree>
    <p:extLst>
      <p:ext uri="{BB962C8B-B14F-4D97-AF65-F5344CB8AC3E}">
        <p14:creationId xmlns:p14="http://schemas.microsoft.com/office/powerpoint/2010/main" val="239958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B1F36-F497-EEE2-B3B3-E24286049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2DE088-7878-C72A-7EEA-EDFB50B3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Speed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2D4F60-3CB5-AB9D-0725-D9EBF1F1B00E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EA65572E-06D7-A203-E341-4E5D4603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862A5C-31A6-9030-7FC9-17A436BDC282}"/>
              </a:ext>
            </a:extLst>
          </p:cNvPr>
          <p:cNvSpPr txBox="1"/>
          <p:nvPr/>
        </p:nvSpPr>
        <p:spPr>
          <a:xfrm>
            <a:off x="-3202059" y="-1093301"/>
            <a:ext cx="11932120" cy="88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3" dirty="0"/>
              <a:t>• Generally, cheaper models = faster responses. Speed matters more for real-time applications like chatbots.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E6DBF-ECA8-BA72-1104-77A89742FAD0}"/>
              </a:ext>
            </a:extLst>
          </p:cNvPr>
          <p:cNvSpPr txBox="1"/>
          <p:nvPr/>
        </p:nvSpPr>
        <p:spPr>
          <a:xfrm>
            <a:off x="-3531668" y="6388329"/>
            <a:ext cx="457881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Smaller, cheaper, less 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F3831-F6DC-6CD4-1EE9-0CD10A818FB1}"/>
              </a:ext>
            </a:extLst>
          </p:cNvPr>
          <p:cNvSpPr txBox="1"/>
          <p:nvPr/>
        </p:nvSpPr>
        <p:spPr>
          <a:xfrm>
            <a:off x="-3531668" y="10162201"/>
            <a:ext cx="515679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Bigger, more pricey, more intelligent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22EE9-6B72-C956-4202-73A67CB1D418}"/>
              </a:ext>
            </a:extLst>
          </p:cNvPr>
          <p:cNvSpPr txBox="1"/>
          <p:nvPr/>
        </p:nvSpPr>
        <p:spPr>
          <a:xfrm>
            <a:off x="-3531667" y="10911881"/>
            <a:ext cx="1600053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Reasoning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BB8A6-B0F8-5126-9BAC-07E6A4E7BDD5}"/>
              </a:ext>
            </a:extLst>
          </p:cNvPr>
          <p:cNvSpPr txBox="1"/>
          <p:nvPr/>
        </p:nvSpPr>
        <p:spPr>
          <a:xfrm>
            <a:off x="1807894" y="5478023"/>
            <a:ext cx="122020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OpenAI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887D8-E0B5-7143-ABBF-1BB7E3B9F868}"/>
              </a:ext>
            </a:extLst>
          </p:cNvPr>
          <p:cNvSpPr txBox="1"/>
          <p:nvPr/>
        </p:nvSpPr>
        <p:spPr>
          <a:xfrm>
            <a:off x="4110222" y="5478023"/>
            <a:ext cx="1157689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3749E-78EC-C5DB-683E-A2E2AE97800A}"/>
              </a:ext>
            </a:extLst>
          </p:cNvPr>
          <p:cNvSpPr txBox="1"/>
          <p:nvPr/>
        </p:nvSpPr>
        <p:spPr>
          <a:xfrm>
            <a:off x="6350462" y="5478023"/>
            <a:ext cx="154170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Anthropic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BDA92-8CD8-320F-480D-38C15F2CFF79}"/>
              </a:ext>
            </a:extLst>
          </p:cNvPr>
          <p:cNvSpPr txBox="1"/>
          <p:nvPr/>
        </p:nvSpPr>
        <p:spPr>
          <a:xfrm>
            <a:off x="8353227" y="5478023"/>
            <a:ext cx="91499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Meta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4EAA0-63E3-782D-7E5A-1F9444BE8CC8}"/>
              </a:ext>
            </a:extLst>
          </p:cNvPr>
          <p:cNvSpPr txBox="1"/>
          <p:nvPr/>
        </p:nvSpPr>
        <p:spPr>
          <a:xfrm>
            <a:off x="1305248" y="6388329"/>
            <a:ext cx="1921360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 mini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A881A-2372-C3B1-A35F-381845A7EAB1}"/>
              </a:ext>
            </a:extLst>
          </p:cNvPr>
          <p:cNvSpPr txBox="1"/>
          <p:nvPr/>
        </p:nvSpPr>
        <p:spPr>
          <a:xfrm>
            <a:off x="1776481" y="10162201"/>
            <a:ext cx="1235275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C2092-4633-3398-C720-223E9313527E}"/>
              </a:ext>
            </a:extLst>
          </p:cNvPr>
          <p:cNvSpPr txBox="1"/>
          <p:nvPr/>
        </p:nvSpPr>
        <p:spPr>
          <a:xfrm>
            <a:off x="3484930" y="6356199"/>
            <a:ext cx="2456122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Flash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C0D71-9003-77E6-B2F8-CF0E0F55E682}"/>
              </a:ext>
            </a:extLst>
          </p:cNvPr>
          <p:cNvSpPr txBox="1"/>
          <p:nvPr/>
        </p:nvSpPr>
        <p:spPr>
          <a:xfrm>
            <a:off x="3484935" y="10162196"/>
            <a:ext cx="2216441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Pro</a:t>
            </a:r>
          </a:p>
        </p:txBody>
      </p:sp>
    </p:spTree>
    <p:extLst>
      <p:ext uri="{BB962C8B-B14F-4D97-AF65-F5344CB8AC3E}">
        <p14:creationId xmlns:p14="http://schemas.microsoft.com/office/powerpoint/2010/main" val="335711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9703-7002-F8A5-1445-EA0E04F8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4075F-3C58-160F-7401-D4144689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Reasoning vs non-reasoning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6BA901-FBD8-8EC6-5883-3671D5C48BA1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04A6A7B-2190-B1C7-3203-A7F4F223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D5619-879A-ADD5-B2D4-1628439A0F31}"/>
              </a:ext>
            </a:extLst>
          </p:cNvPr>
          <p:cNvSpPr txBox="1"/>
          <p:nvPr/>
        </p:nvSpPr>
        <p:spPr>
          <a:xfrm>
            <a:off x="-3202059" y="1930887"/>
            <a:ext cx="11932120" cy="287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3" dirty="0"/>
              <a:t>• Reasoning models (like OpenAI's o1) "think" longer before responding, giving better answers for complex problems.</a:t>
            </a:r>
          </a:p>
          <a:p>
            <a:endParaRPr lang="en-US" sz="2583" dirty="0"/>
          </a:p>
          <a:p>
            <a:r>
              <a:rPr lang="en-US" sz="2583" dirty="0"/>
              <a:t>Use reasoning models for:</a:t>
            </a:r>
          </a:p>
          <a:p>
            <a:r>
              <a:rPr lang="en-US" sz="2583" dirty="0"/>
              <a:t>Complex math or logic problems</a:t>
            </a:r>
          </a:p>
          <a:p>
            <a:r>
              <a:rPr lang="en-US" sz="2583" dirty="0"/>
              <a:t>Multi-step analysis</a:t>
            </a:r>
          </a:p>
          <a:p>
            <a:r>
              <a:rPr lang="en-US" sz="2583" dirty="0"/>
              <a:t>Code 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B47A-D860-CB82-B59C-065A65A868F7}"/>
              </a:ext>
            </a:extLst>
          </p:cNvPr>
          <p:cNvSpPr txBox="1"/>
          <p:nvPr/>
        </p:nvSpPr>
        <p:spPr>
          <a:xfrm>
            <a:off x="-3531668" y="6388329"/>
            <a:ext cx="4578818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Smaller, cheaper, less intelligent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DDFCE-2705-61CE-DC9B-49F547BABE5C}"/>
              </a:ext>
            </a:extLst>
          </p:cNvPr>
          <p:cNvSpPr txBox="1"/>
          <p:nvPr/>
        </p:nvSpPr>
        <p:spPr>
          <a:xfrm>
            <a:off x="-3531668" y="10162201"/>
            <a:ext cx="515679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Bigger, more pricey, more intelligent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128A6-5D83-A56B-C67B-2B977D01DC90}"/>
              </a:ext>
            </a:extLst>
          </p:cNvPr>
          <p:cNvSpPr txBox="1"/>
          <p:nvPr/>
        </p:nvSpPr>
        <p:spPr>
          <a:xfrm>
            <a:off x="-3531667" y="10911881"/>
            <a:ext cx="1600053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Reasoning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17A5-278E-7E6A-E5DC-0CBFE39DCA82}"/>
              </a:ext>
            </a:extLst>
          </p:cNvPr>
          <p:cNvSpPr txBox="1"/>
          <p:nvPr/>
        </p:nvSpPr>
        <p:spPr>
          <a:xfrm>
            <a:off x="1807894" y="5478023"/>
            <a:ext cx="1220206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OpenAI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A5F9-B9A8-BBA9-D00B-5EFBB2429F5B}"/>
              </a:ext>
            </a:extLst>
          </p:cNvPr>
          <p:cNvSpPr txBox="1"/>
          <p:nvPr/>
        </p:nvSpPr>
        <p:spPr>
          <a:xfrm>
            <a:off x="4110222" y="5478023"/>
            <a:ext cx="1157689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2B29-4622-B6FE-A974-4450B3A92A9D}"/>
              </a:ext>
            </a:extLst>
          </p:cNvPr>
          <p:cNvSpPr txBox="1"/>
          <p:nvPr/>
        </p:nvSpPr>
        <p:spPr>
          <a:xfrm>
            <a:off x="6350462" y="5478023"/>
            <a:ext cx="154170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Anthropic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BEDF7-66C7-E486-D647-2357CCA69491}"/>
              </a:ext>
            </a:extLst>
          </p:cNvPr>
          <p:cNvSpPr txBox="1"/>
          <p:nvPr/>
        </p:nvSpPr>
        <p:spPr>
          <a:xfrm>
            <a:off x="8353227" y="5478023"/>
            <a:ext cx="914994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Meta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9C3CF-86ED-ACBE-ADDE-22B03736C29C}"/>
              </a:ext>
            </a:extLst>
          </p:cNvPr>
          <p:cNvSpPr txBox="1"/>
          <p:nvPr/>
        </p:nvSpPr>
        <p:spPr>
          <a:xfrm>
            <a:off x="1305248" y="6388329"/>
            <a:ext cx="1921360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 mini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FF99C-93D4-3683-F22A-F06225B402AF}"/>
              </a:ext>
            </a:extLst>
          </p:cNvPr>
          <p:cNvSpPr txBox="1"/>
          <p:nvPr/>
        </p:nvSpPr>
        <p:spPr>
          <a:xfrm>
            <a:off x="1776481" y="10162201"/>
            <a:ext cx="1235275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GPT 4.1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8124E-8F21-3632-540E-1C0D723D6E7D}"/>
              </a:ext>
            </a:extLst>
          </p:cNvPr>
          <p:cNvSpPr txBox="1"/>
          <p:nvPr/>
        </p:nvSpPr>
        <p:spPr>
          <a:xfrm>
            <a:off x="3484930" y="6356199"/>
            <a:ext cx="2456122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Flash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658BF-B016-F13E-433A-8DFE0202F9E8}"/>
              </a:ext>
            </a:extLst>
          </p:cNvPr>
          <p:cNvSpPr txBox="1"/>
          <p:nvPr/>
        </p:nvSpPr>
        <p:spPr>
          <a:xfrm>
            <a:off x="3484935" y="10162196"/>
            <a:ext cx="2216441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3" b="1" dirty="0"/>
              <a:t>Gemini 2.5 Pro</a:t>
            </a:r>
          </a:p>
        </p:txBody>
      </p:sp>
    </p:spTree>
    <p:extLst>
      <p:ext uri="{BB962C8B-B14F-4D97-AF65-F5344CB8AC3E}">
        <p14:creationId xmlns:p14="http://schemas.microsoft.com/office/powerpoint/2010/main" val="220297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D862-99D0-FB0B-DCD8-78E1EAB1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3F018-3B96-F7B3-DA89-9EA62ED6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3157" y="-1996841"/>
            <a:ext cx="6782162" cy="712787"/>
          </a:xfrm>
        </p:spPr>
        <p:txBody>
          <a:bodyPr>
            <a:normAutofit/>
          </a:bodyPr>
          <a:lstStyle/>
          <a:p>
            <a:r>
              <a:rPr lang="en-US" dirty="0"/>
              <a:t>Open vs closed source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13C33C-827E-D52B-7A37-7B15CFF3E8FC}"/>
              </a:ext>
            </a:extLst>
          </p:cNvPr>
          <p:cNvCxnSpPr>
            <a:cxnSpLocks/>
          </p:cNvCxnSpPr>
          <p:nvPr/>
        </p:nvCxnSpPr>
        <p:spPr>
          <a:xfrm>
            <a:off x="-3213783" y="-1335545"/>
            <a:ext cx="873671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FC95B69-29C3-D452-7B21-B2AB1732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43" y="-1871924"/>
            <a:ext cx="669321" cy="67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9B649-7928-4987-D94F-8F7B62ABB277}"/>
              </a:ext>
            </a:extLst>
          </p:cNvPr>
          <p:cNvSpPr txBox="1"/>
          <p:nvPr/>
        </p:nvSpPr>
        <p:spPr>
          <a:xfrm>
            <a:off x="-3202059" y="-1093301"/>
            <a:ext cx="11932120" cy="48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3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752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6802</TotalTime>
  <Words>4193</Words>
  <Application>Microsoft Macintosh PowerPoint</Application>
  <PresentationFormat>A4 Paper (210x297 mm)</PresentationFormat>
  <Paragraphs>668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inherit</vt:lpstr>
      <vt:lpstr>ui-sans-serif</vt:lpstr>
      <vt:lpstr>Arial</vt:lpstr>
      <vt:lpstr>Avenir Next LT Pro</vt:lpstr>
      <vt:lpstr>Balsamiq Sans</vt:lpstr>
      <vt:lpstr>Balsamiq Sans Italics</vt:lpstr>
      <vt:lpstr>Calibri</vt:lpstr>
      <vt:lpstr>Calibri Light</vt:lpstr>
      <vt:lpstr>Cambria</vt:lpstr>
      <vt:lpstr>Cambria Math</vt:lpstr>
      <vt:lpstr>Consolas</vt:lpstr>
      <vt:lpstr>Roboto</vt:lpstr>
      <vt:lpstr>Verdana</vt:lpstr>
      <vt:lpstr>Office 2013 - 2022 Theme</vt:lpstr>
      <vt:lpstr>What the History of LLMs Teaches Us</vt:lpstr>
      <vt:lpstr>PowerPoint Presentation</vt:lpstr>
      <vt:lpstr>PowerPoint Presentation</vt:lpstr>
      <vt:lpstr>PowerPoint Presentation</vt:lpstr>
      <vt:lpstr>Performance</vt:lpstr>
      <vt:lpstr>Pricing</vt:lpstr>
      <vt:lpstr>Speed</vt:lpstr>
      <vt:lpstr>Reasoning vs non-reasoning</vt:lpstr>
      <vt:lpstr>Open vs closed source</vt:lpstr>
      <vt:lpstr>models</vt:lpstr>
      <vt:lpstr>PowerPoint Presentation</vt:lpstr>
      <vt:lpstr>What is a Language Model?</vt:lpstr>
      <vt:lpstr>A Very Simple Language Model: Fourgram</vt:lpstr>
      <vt:lpstr>Live demo: fivegram trained on children’s storybooks</vt:lpstr>
      <vt:lpstr>Check your understanding</vt:lpstr>
      <vt:lpstr>The rise of the GPTs Generative Pretrained Transformers</vt:lpstr>
      <vt:lpstr>“Generative”?</vt:lpstr>
      <vt:lpstr>“Pre-trained”?</vt:lpstr>
      <vt:lpstr>“Transformer”?</vt:lpstr>
      <vt:lpstr>Check your understanding</vt:lpstr>
      <vt:lpstr>The Evolution of the GPTs</vt:lpstr>
      <vt:lpstr>GPT-N series: Evolution of Models</vt:lpstr>
      <vt:lpstr>Next-token prediction. How a language model is pre-trained</vt:lpstr>
      <vt:lpstr>Next-token prediction. How a language model is pre-trained</vt:lpstr>
      <vt:lpstr>Data GPT-3 trained on</vt:lpstr>
      <vt:lpstr>Compute GPT-3 trained with</vt:lpstr>
      <vt:lpstr>Check your understanding</vt:lpstr>
      <vt:lpstr>GPT-N series: Evolution of Models</vt:lpstr>
      <vt:lpstr>Live demo: Next-token predictors are not that helpful</vt:lpstr>
      <vt:lpstr>Check your understanding</vt:lpstr>
      <vt:lpstr>GPT-N series: Evolution of Models</vt:lpstr>
      <vt:lpstr>Instruction fine-tuning: From autocomplete to helpful assistant</vt:lpstr>
      <vt:lpstr>Live demo: Using ChatGPT 3.5</vt:lpstr>
      <vt:lpstr>Check your understanding</vt:lpstr>
      <vt:lpstr>GPT-N series: Evolution of Models</vt:lpstr>
      <vt:lpstr>Tool use (fine-tune/system prompt): Teaching model to use tools</vt:lpstr>
      <vt:lpstr>Live demo: Using ChatGPT-4</vt:lpstr>
      <vt:lpstr>Check your understanding</vt:lpstr>
      <vt:lpstr>GPT-N series: Evolution of Models</vt:lpstr>
      <vt:lpstr>Chain-of-Thought Reinforcement: Teaching models to think out loud</vt:lpstr>
      <vt:lpstr>Live demo: Using o3</vt:lpstr>
      <vt:lpstr>Check your understanding</vt:lpstr>
      <vt:lpstr>GPT-N series: Evolution of Models</vt:lpstr>
      <vt:lpstr>An analogy to human learning</vt:lpstr>
      <vt:lpstr>Caveats of our “history”</vt:lpstr>
      <vt:lpstr>But how can such simple training procedures give rise to intelligence?! Two responses</vt:lpstr>
      <vt:lpstr>Why learn the history of LLMs?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53</cp:revision>
  <dcterms:created xsi:type="dcterms:W3CDTF">2021-11-29T15:46:00Z</dcterms:created>
  <dcterms:modified xsi:type="dcterms:W3CDTF">2025-05-28T15:03:29Z</dcterms:modified>
</cp:coreProperties>
</file>